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3" r:id="rId2"/>
  </p:sldMasterIdLst>
  <p:notesMasterIdLst>
    <p:notesMasterId r:id="rId30"/>
  </p:notesMasterIdLst>
  <p:sldIdLst>
    <p:sldId id="271" r:id="rId3"/>
    <p:sldId id="272" r:id="rId4"/>
    <p:sldId id="270" r:id="rId5"/>
    <p:sldId id="273" r:id="rId6"/>
    <p:sldId id="274" r:id="rId7"/>
    <p:sldId id="275" r:id="rId8"/>
    <p:sldId id="277" r:id="rId9"/>
    <p:sldId id="278" r:id="rId10"/>
    <p:sldId id="279" r:id="rId11"/>
    <p:sldId id="280" r:id="rId12"/>
    <p:sldId id="281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58" r:id="rId29"/>
  </p:sldIdLst>
  <p:sldSz cx="12192000" cy="6858000"/>
  <p:notesSz cx="6858000" cy="9144000"/>
  <p:embeddedFontLst>
    <p:embeddedFont>
      <p:font typeface="D2Coding" panose="020B0600000101010101" charset="-127"/>
      <p:regular r:id="rId31"/>
      <p:bold r:id="rId32"/>
    </p:embeddedFont>
    <p:embeddedFont>
      <p:font typeface="D2Coding" panose="020B0600000101010101" charset="-127"/>
      <p:regular r:id="rId31"/>
      <p:bold r:id="rId32"/>
    </p:embeddedFont>
    <p:embeddedFont>
      <p:font typeface="나눔스퀘어 네오 Regular" panose="020B0600000101010101" charset="-127"/>
      <p:regular r:id="rId33"/>
    </p:embeddedFont>
    <p:embeddedFont>
      <p:font typeface="나눔스퀘어_ac Bold" panose="020B0600000101010101" pitchFamily="50" charset="-127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. Intro" id="{9BAB98C7-22CF-4B6B-9317-BDC540C269D1}">
          <p14:sldIdLst>
            <p14:sldId id="271"/>
          </p14:sldIdLst>
        </p14:section>
        <p14:section name="1. Main" id="{7E1C7A5F-491F-4831-97E8-4ABD5E08E8DD}">
          <p14:sldIdLst>
            <p14:sldId id="272"/>
            <p14:sldId id="270"/>
            <p14:sldId id="273"/>
            <p14:sldId id="274"/>
            <p14:sldId id="275"/>
            <p14:sldId id="277"/>
            <p14:sldId id="278"/>
            <p14:sldId id="279"/>
            <p14:sldId id="280"/>
            <p14:sldId id="281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258A"/>
    <a:srgbClr val="ECDBF5"/>
    <a:srgbClr val="5E217D"/>
    <a:srgbClr val="004098"/>
    <a:srgbClr val="0089A9"/>
    <a:srgbClr val="CBE7F2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 showGuides="1">
      <p:cViewPr varScale="1">
        <p:scale>
          <a:sx n="160" d="100"/>
          <a:sy n="160" d="100"/>
        </p:scale>
        <p:origin x="192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50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CB4F6AC8-FFF4-4699-96A4-0DD4A72686D3}" type="datetimeFigureOut">
              <a:rPr lang="ko-KR" altLang="en-US" smtClean="0"/>
              <a:pPr/>
              <a:t>2024-05-02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0D045498-4E38-4CA4-927E-F113D92A053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8931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.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35D64D6-4749-53D1-FDBC-87B9B79C9662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CD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C8F59400-3B56-E5BB-448A-614A50DAD8EC}"/>
              </a:ext>
            </a:extLst>
          </p:cNvPr>
          <p:cNvSpPr txBox="1">
            <a:spLocks/>
          </p:cNvSpPr>
          <p:nvPr userDrawn="1"/>
        </p:nvSpPr>
        <p:spPr>
          <a:xfrm>
            <a:off x="7044337" y="6342129"/>
            <a:ext cx="4461307" cy="318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+mn-ea"/>
                <a:ea typeface="+mn-ea"/>
              </a:rPr>
              <a:t>AI &amp; Bigdata Lab</a:t>
            </a:r>
            <a:endParaRPr lang="ko-KR" altLang="en-US" sz="1400" dirty="0">
              <a:latin typeface="+mn-ea"/>
              <a:ea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0602C9D-8A8B-0A8F-9778-E2C82BEAA5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181" y="539488"/>
            <a:ext cx="3803616" cy="3343886"/>
          </a:xfrm>
          <a:prstGeom prst="rect">
            <a:avLst/>
          </a:prstGeom>
        </p:spPr>
      </p:pic>
      <p:pic>
        <p:nvPicPr>
          <p:cNvPr id="3" name="그림 2" descr="텍스트, 신문, 스크린샷이(가) 표시된 사진&#10;&#10;자동 생성된 설명">
            <a:extLst>
              <a:ext uri="{FF2B5EF4-FFF2-40B4-BE49-F238E27FC236}">
                <a16:creationId xmlns:a16="http://schemas.microsoft.com/office/drawing/2014/main" id="{F58CD099-BAA1-9699-26A4-C2467FD45B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" r="3923"/>
          <a:stretch/>
        </p:blipFill>
        <p:spPr>
          <a:xfrm rot="5400000">
            <a:off x="-381001" y="513835"/>
            <a:ext cx="6858001" cy="58303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9A0F118-2290-E397-3742-23146527708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41" y="1251511"/>
            <a:ext cx="477458" cy="79928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5" name="슬라이드 번호 개체 틀 8">
            <a:extLst>
              <a:ext uri="{FF2B5EF4-FFF2-40B4-BE49-F238E27FC236}">
                <a16:creationId xmlns:a16="http://schemas.microsoft.com/office/drawing/2014/main" id="{B68603BE-F16C-2D94-29DB-8F6F35F4B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8276" y="6492875"/>
            <a:ext cx="2743200" cy="365125"/>
          </a:xfrm>
        </p:spPr>
        <p:txBody>
          <a:bodyPr/>
          <a:lstStyle>
            <a:lvl1pPr algn="l">
              <a:defRPr sz="1600">
                <a:solidFill>
                  <a:srgbClr val="69258A"/>
                </a:solidFill>
                <a:latin typeface="+mj-ea"/>
                <a:ea typeface="+mj-ea"/>
              </a:defRPr>
            </a:lvl1pPr>
          </a:lstStyle>
          <a:p>
            <a:fld id="{785FB9D8-AD8A-433C-85A4-344A7D45903D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/27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673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21C66B1-ABFD-96F2-C988-AB03CF84D8A4}"/>
              </a:ext>
            </a:extLst>
          </p:cNvPr>
          <p:cNvSpPr/>
          <p:nvPr userDrawn="1"/>
        </p:nvSpPr>
        <p:spPr>
          <a:xfrm>
            <a:off x="0" y="0"/>
            <a:ext cx="12192000" cy="787585"/>
          </a:xfrm>
          <a:prstGeom prst="rect">
            <a:avLst/>
          </a:prstGeom>
          <a:solidFill>
            <a:srgbClr val="ECD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E5056A-8997-E84E-ED8B-568DDC4D111B}"/>
              </a:ext>
            </a:extLst>
          </p:cNvPr>
          <p:cNvSpPr/>
          <p:nvPr userDrawn="1"/>
        </p:nvSpPr>
        <p:spPr>
          <a:xfrm>
            <a:off x="0" y="6492875"/>
            <a:ext cx="12192000" cy="365368"/>
          </a:xfrm>
          <a:prstGeom prst="rect">
            <a:avLst/>
          </a:prstGeom>
          <a:solidFill>
            <a:srgbClr val="ECD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8">
            <a:extLst>
              <a:ext uri="{FF2B5EF4-FFF2-40B4-BE49-F238E27FC236}">
                <a16:creationId xmlns:a16="http://schemas.microsoft.com/office/drawing/2014/main" id="{D4FCE129-2F32-A55F-3836-7A95272D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3217" y="6492875"/>
            <a:ext cx="2743200" cy="365125"/>
          </a:xfrm>
        </p:spPr>
        <p:txBody>
          <a:bodyPr/>
          <a:lstStyle>
            <a:lvl1pPr>
              <a:defRPr sz="1600">
                <a:solidFill>
                  <a:srgbClr val="69258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fld id="{785FB9D8-AD8A-433C-85A4-344A7D45903D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/ 27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3649D7A-0C73-9112-16D9-077A65F357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89097" y="45334"/>
            <a:ext cx="534156" cy="89419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9A20952F-5811-52FB-3529-A452DFA973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357" y="-7336"/>
            <a:ext cx="794921" cy="79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01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62682D-312C-0359-7342-69666F570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11971C-18E3-9786-E5C5-08F4D9FD2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535B18-D0B8-EAF0-67AC-074D6EE37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B041F-AC90-A1D5-112C-AAE9EFBAD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05876F-38F3-2DAA-D28F-E3ADAB257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3846" y="6485740"/>
            <a:ext cx="2743200" cy="365125"/>
          </a:xfrm>
        </p:spPr>
        <p:txBody>
          <a:bodyPr/>
          <a:lstStyle/>
          <a:p>
            <a:fld id="{785FB9D8-AD8A-433C-85A4-344A7D45903D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48</a:t>
            </a:r>
          </a:p>
        </p:txBody>
      </p:sp>
    </p:spTree>
    <p:extLst>
      <p:ext uri="{BB962C8B-B14F-4D97-AF65-F5344CB8AC3E}">
        <p14:creationId xmlns:p14="http://schemas.microsoft.com/office/powerpoint/2010/main" val="3297771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21C66B1-ABFD-96F2-C988-AB03CF84D8A4}"/>
              </a:ext>
            </a:extLst>
          </p:cNvPr>
          <p:cNvSpPr/>
          <p:nvPr userDrawn="1"/>
        </p:nvSpPr>
        <p:spPr>
          <a:xfrm>
            <a:off x="0" y="0"/>
            <a:ext cx="12192000" cy="787585"/>
          </a:xfrm>
          <a:prstGeom prst="rect">
            <a:avLst/>
          </a:prstGeom>
          <a:solidFill>
            <a:srgbClr val="ECD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E5056A-8997-E84E-ED8B-568DDC4D111B}"/>
              </a:ext>
            </a:extLst>
          </p:cNvPr>
          <p:cNvSpPr/>
          <p:nvPr userDrawn="1"/>
        </p:nvSpPr>
        <p:spPr>
          <a:xfrm>
            <a:off x="0" y="6492875"/>
            <a:ext cx="12192000" cy="365368"/>
          </a:xfrm>
          <a:prstGeom prst="rect">
            <a:avLst/>
          </a:prstGeom>
          <a:solidFill>
            <a:srgbClr val="ECD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8">
            <a:extLst>
              <a:ext uri="{FF2B5EF4-FFF2-40B4-BE49-F238E27FC236}">
                <a16:creationId xmlns:a16="http://schemas.microsoft.com/office/drawing/2014/main" id="{D4FCE129-2F32-A55F-3836-7A95272D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3217" y="6492875"/>
            <a:ext cx="2743200" cy="365125"/>
          </a:xfrm>
        </p:spPr>
        <p:txBody>
          <a:bodyPr/>
          <a:lstStyle>
            <a:lvl1pPr>
              <a:defRPr sz="1600">
                <a:solidFill>
                  <a:srgbClr val="69258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fld id="{785FB9D8-AD8A-433C-85A4-344A7D45903D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/ 27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3649D7A-0C73-9112-16D9-077A65F357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89097" y="45334"/>
            <a:ext cx="534156" cy="89419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9A20952F-5811-52FB-3529-A452DFA973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357" y="-7336"/>
            <a:ext cx="794921" cy="79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01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F432DD-2BD5-42A6-8B1F-94044215C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F3646C-00B2-4F72-9F03-28A39E8D9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246F5C-03D3-40EA-B743-BF0939B19B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966C7A-B55A-4A25-A9FE-4C3D254D16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6F5D5C-1738-4696-8769-E2A1903D6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FB9D8-AD8A-433C-85A4-344A7D4590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399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52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F432DD-2BD5-42A6-8B1F-94044215C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F3646C-00B2-4F72-9F03-28A39E8D9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246F5C-03D3-40EA-B743-BF0939B19B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966C7A-B55A-4A25-A9FE-4C3D254D16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6F5D5C-1738-4696-8769-E2A1903D6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FB9D8-AD8A-433C-85A4-344A7D4590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399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0E33F-9EBD-DCF2-23C9-FF72C5A3C393}"/>
              </a:ext>
            </a:extLst>
          </p:cNvPr>
          <p:cNvSpPr txBox="1">
            <a:spLocks/>
          </p:cNvSpPr>
          <p:nvPr/>
        </p:nvSpPr>
        <p:spPr>
          <a:xfrm>
            <a:off x="729555" y="368432"/>
            <a:ext cx="2622406" cy="68957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+mj-ea"/>
              </a:rPr>
              <a:t>CHAPTER</a:t>
            </a:r>
            <a:endParaRPr lang="ko-KR" altLang="en-US" sz="2800" dirty="0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7B0585-3630-0809-D195-B8BAEFECE1C3}"/>
              </a:ext>
            </a:extLst>
          </p:cNvPr>
          <p:cNvSpPr txBox="1">
            <a:spLocks/>
          </p:cNvSpPr>
          <p:nvPr/>
        </p:nvSpPr>
        <p:spPr>
          <a:xfrm>
            <a:off x="729554" y="3652345"/>
            <a:ext cx="5366445" cy="6382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>
                <a:latin typeface="+mj-ea"/>
                <a:ea typeface="+mj-ea"/>
              </a:rPr>
              <a:t>1.  </a:t>
            </a:r>
            <a:r>
              <a:rPr lang="ko-KR" altLang="en-US">
                <a:latin typeface="+mj-ea"/>
                <a:ea typeface="+mj-ea"/>
              </a:rPr>
              <a:t>마켓과 </a:t>
            </a:r>
            <a:r>
              <a:rPr lang="ko-KR" altLang="en-US" dirty="0" err="1">
                <a:latin typeface="+mj-ea"/>
                <a:ea typeface="+mj-ea"/>
              </a:rPr>
              <a:t>머신러닝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3FFBDF-2AA4-4027-E6EA-8F6E5FEEF2B8}"/>
              </a:ext>
            </a:extLst>
          </p:cNvPr>
          <p:cNvSpPr txBox="1"/>
          <p:nvPr/>
        </p:nvSpPr>
        <p:spPr>
          <a:xfrm>
            <a:off x="1462064" y="1127148"/>
            <a:ext cx="1830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5E217D"/>
                </a:solidFill>
                <a:latin typeface="+mj-ea"/>
                <a:ea typeface="+mj-ea"/>
                <a:cs typeface="Leelawadee UI" panose="020B0502040204020203" pitchFamily="34" charset="-34"/>
              </a:rPr>
              <a:t>01</a:t>
            </a:r>
            <a:endParaRPr lang="ko-KR" altLang="en-US" sz="5400" dirty="0">
              <a:solidFill>
                <a:srgbClr val="5E217D"/>
              </a:solidFill>
              <a:latin typeface="+mj-ea"/>
              <a:ea typeface="+mj-ea"/>
              <a:cs typeface="Leelawadee UI" panose="020B0502040204020203" pitchFamily="34" charset="-34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D8343C9-E3F4-66AC-5EAA-54B3CF20E767}"/>
              </a:ext>
            </a:extLst>
          </p:cNvPr>
          <p:cNvSpPr txBox="1">
            <a:spLocks/>
          </p:cNvSpPr>
          <p:nvPr/>
        </p:nvSpPr>
        <p:spPr>
          <a:xfrm>
            <a:off x="1462064" y="2243833"/>
            <a:ext cx="4633936" cy="689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나의 첫 </a:t>
            </a:r>
            <a:r>
              <a:rPr lang="ko-KR" altLang="en-US" sz="4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머신러닝</a:t>
            </a:r>
            <a:endParaRPr lang="ko-KR" altLang="en-US" sz="4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0AEC2F4-95A9-3E2A-6617-4670D9C2B737}"/>
              </a:ext>
            </a:extLst>
          </p:cNvPr>
          <p:cNvSpPr txBox="1">
            <a:spLocks/>
          </p:cNvSpPr>
          <p:nvPr/>
        </p:nvSpPr>
        <p:spPr>
          <a:xfrm>
            <a:off x="7730693" y="5057265"/>
            <a:ext cx="3088596" cy="689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spc="600">
                <a:latin typeface="+mj-ea"/>
              </a:rPr>
              <a:t>임영선</a:t>
            </a:r>
            <a:endParaRPr lang="ko-KR" altLang="en-US" sz="4000" spc="600" dirty="0">
              <a:latin typeface="+mj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6A2FFC8-10C5-DEAD-351F-C8BD9F52A809}"/>
              </a:ext>
            </a:extLst>
          </p:cNvPr>
          <p:cNvSpPr txBox="1">
            <a:spLocks/>
          </p:cNvSpPr>
          <p:nvPr/>
        </p:nvSpPr>
        <p:spPr>
          <a:xfrm>
            <a:off x="7975005" y="4328762"/>
            <a:ext cx="2599972" cy="436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>
                <a:latin typeface="+mn-ea"/>
                <a:ea typeface="+mn-ea"/>
              </a:rPr>
              <a:t>24. 05. 03. </a:t>
            </a:r>
            <a:r>
              <a:rPr lang="en-US" altLang="ko-KR" sz="2000" dirty="0">
                <a:latin typeface="+mn-ea"/>
                <a:ea typeface="+mn-ea"/>
              </a:rPr>
              <a:t>FRI.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3C150F23-74A0-0706-A1D4-FD9FE6992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8276" y="6492875"/>
            <a:ext cx="2743200" cy="365125"/>
          </a:xfrm>
        </p:spPr>
        <p:txBody>
          <a:bodyPr/>
          <a:lstStyle/>
          <a:p>
            <a:fld id="{785FB9D8-AD8A-433C-85A4-344A7D45903D}" type="slidenum">
              <a:rPr lang="ko-KR" altLang="en-US" smtClean="0"/>
              <a:pPr/>
              <a:t>1</a:t>
            </a:fld>
            <a:r>
              <a:rPr lang="ko-KR" altLang="en-US"/>
              <a:t> </a:t>
            </a:r>
            <a:r>
              <a:rPr lang="en-US" altLang="ko-KR"/>
              <a:t>/ 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9603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109618-2382-FDCF-F3E9-4C07A820D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10</a:t>
            </a:fld>
            <a:r>
              <a:rPr lang="ko-KR" altLang="en-US"/>
              <a:t> </a:t>
            </a:r>
            <a:r>
              <a:rPr lang="en-US" altLang="ko-KR"/>
              <a:t>/ 26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D156FA-8483-A635-14E5-A347B024B774}"/>
              </a:ext>
            </a:extLst>
          </p:cNvPr>
          <p:cNvSpPr txBox="1"/>
          <p:nvPr/>
        </p:nvSpPr>
        <p:spPr>
          <a:xfrm>
            <a:off x="192228" y="1006670"/>
            <a:ext cx="3384773" cy="593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K-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최근접 이웃 알고리즘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DA20A7-9C44-DB84-9136-08BF0881040D}"/>
              </a:ext>
            </a:extLst>
          </p:cNvPr>
          <p:cNvSpPr txBox="1"/>
          <p:nvPr/>
        </p:nvSpPr>
        <p:spPr>
          <a:xfrm>
            <a:off x="192228" y="100159"/>
            <a:ext cx="3228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3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마켓과 머신러닝</a:t>
            </a:r>
            <a:endParaRPr lang="ko-KR" altLang="en-US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493725-6102-3A53-ACDD-1A09262C8A2C}"/>
              </a:ext>
            </a:extLst>
          </p:cNvPr>
          <p:cNvSpPr txBox="1"/>
          <p:nvPr/>
        </p:nvSpPr>
        <p:spPr>
          <a:xfrm>
            <a:off x="660530" y="1578881"/>
            <a:ext cx="7053534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>
                <a:latin typeface="+mn-ea"/>
              </a:rPr>
              <a:t>K-</a:t>
            </a:r>
            <a:r>
              <a:rPr lang="ko-KR" altLang="en-US" sz="1600">
                <a:latin typeface="+mn-ea"/>
              </a:rPr>
              <a:t>최근접 이웃 알고리즘을 구현한 클래스 </a:t>
            </a:r>
            <a:r>
              <a:rPr lang="en-US" altLang="ko-KR" sz="1600">
                <a:solidFill>
                  <a:srgbClr val="7030A0"/>
                </a:solidFill>
                <a:latin typeface="+mn-ea"/>
              </a:rPr>
              <a:t>KNeighborsClassifier</a:t>
            </a:r>
            <a:r>
              <a:rPr lang="ko-KR" altLang="en-US" sz="1600">
                <a:latin typeface="+mn-ea"/>
              </a:rPr>
              <a:t>를 임포트</a:t>
            </a:r>
            <a:endParaRPr lang="en-US" altLang="ko-KR" sz="16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+mn-ea"/>
              </a:rPr>
              <a:t>임포트한 클래스의 객체를 만듬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8A4DE3-6034-6EFE-31E6-B6BFC0788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84" y="2518170"/>
            <a:ext cx="6208284" cy="6315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CF0041-4984-FE69-47C5-879A89E9C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84" y="3963024"/>
            <a:ext cx="4169137" cy="5084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73561E-04B9-6365-DE14-A488E01B838D}"/>
              </a:ext>
            </a:extLst>
          </p:cNvPr>
          <p:cNvSpPr txBox="1"/>
          <p:nvPr/>
        </p:nvSpPr>
        <p:spPr>
          <a:xfrm>
            <a:off x="660530" y="3158649"/>
            <a:ext cx="7050328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+mn-ea"/>
              </a:rPr>
              <a:t>모델에 데이터를 전달하여 학습시킴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이런 과정을 </a:t>
            </a:r>
            <a:r>
              <a:rPr lang="ko-KR" altLang="en-US" sz="1600">
                <a:solidFill>
                  <a:srgbClr val="7030A0"/>
                </a:solidFill>
                <a:latin typeface="+mn-ea"/>
              </a:rPr>
              <a:t>훈련</a:t>
            </a:r>
            <a:r>
              <a:rPr lang="en-US" altLang="ko-KR" sz="1600">
                <a:solidFill>
                  <a:srgbClr val="7030A0"/>
                </a:solidFill>
                <a:latin typeface="+mn-ea"/>
              </a:rPr>
              <a:t>(training)</a:t>
            </a:r>
            <a:r>
              <a:rPr lang="ko-KR" altLang="en-US" sz="1600">
                <a:latin typeface="+mn-ea"/>
              </a:rPr>
              <a:t>이라고 부름</a:t>
            </a:r>
            <a:endParaRPr lang="en-US" altLang="ko-KR" sz="16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+mn-ea"/>
              </a:rPr>
              <a:t>사이킷런에서는 </a:t>
            </a:r>
            <a:r>
              <a:rPr lang="en-US" altLang="ko-KR" sz="1600">
                <a:solidFill>
                  <a:srgbClr val="7030A0"/>
                </a:solidFill>
                <a:latin typeface="+mn-ea"/>
              </a:rPr>
              <a:t>fit() </a:t>
            </a:r>
            <a:r>
              <a:rPr lang="ko-KR" altLang="en-US" sz="1600">
                <a:latin typeface="+mn-ea"/>
              </a:rPr>
              <a:t>메서드가 이런 역할을 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35E4B5-0AB3-1B2F-9C9C-6725A3C48570}"/>
              </a:ext>
            </a:extLst>
          </p:cNvPr>
          <p:cNvSpPr txBox="1"/>
          <p:nvPr/>
        </p:nvSpPr>
        <p:spPr>
          <a:xfrm>
            <a:off x="660530" y="4534545"/>
            <a:ext cx="9119804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+mn-ea"/>
              </a:rPr>
              <a:t>모델이 얼마나 잘 훈련되었는지 평가하려면 </a:t>
            </a:r>
            <a:r>
              <a:rPr lang="en-US" altLang="ko-KR" sz="1600">
                <a:solidFill>
                  <a:srgbClr val="7030A0"/>
                </a:solidFill>
                <a:latin typeface="+mn-ea"/>
              </a:rPr>
              <a:t>score()</a:t>
            </a:r>
            <a:r>
              <a:rPr lang="en-US" altLang="ko-KR" sz="1600">
                <a:latin typeface="+mn-ea"/>
              </a:rPr>
              <a:t> </a:t>
            </a:r>
            <a:r>
              <a:rPr lang="ko-KR" altLang="en-US" sz="1600">
                <a:latin typeface="+mn-ea"/>
              </a:rPr>
              <a:t>메서드 사용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이 값을 </a:t>
            </a:r>
            <a:r>
              <a:rPr lang="ko-KR" altLang="en-US" sz="1600">
                <a:solidFill>
                  <a:srgbClr val="7030A0"/>
                </a:solidFill>
                <a:latin typeface="+mn-ea"/>
              </a:rPr>
              <a:t>정확도</a:t>
            </a:r>
            <a:r>
              <a:rPr lang="en-US" altLang="ko-KR" sz="1600">
                <a:solidFill>
                  <a:srgbClr val="7030A0"/>
                </a:solidFill>
                <a:latin typeface="+mn-ea"/>
              </a:rPr>
              <a:t>(accuracy)</a:t>
            </a:r>
            <a:r>
              <a:rPr lang="ko-KR" altLang="en-US" sz="1600">
                <a:latin typeface="+mn-ea"/>
              </a:rPr>
              <a:t>라고 함</a:t>
            </a:r>
            <a:endParaRPr lang="en-US" altLang="ko-KR" sz="1600">
              <a:latin typeface="+mn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04900D2-5546-4316-AB85-208B9235C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284" y="5110097"/>
            <a:ext cx="4169137" cy="103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596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109618-2382-FDCF-F3E9-4C07A820D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11</a:t>
            </a:fld>
            <a:r>
              <a:rPr lang="ko-KR" altLang="en-US"/>
              <a:t> </a:t>
            </a:r>
            <a:r>
              <a:rPr lang="en-US" altLang="ko-KR"/>
              <a:t>/ 26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D156FA-8483-A635-14E5-A347B024B774}"/>
              </a:ext>
            </a:extLst>
          </p:cNvPr>
          <p:cNvSpPr txBox="1"/>
          <p:nvPr/>
        </p:nvSpPr>
        <p:spPr>
          <a:xfrm>
            <a:off x="192228" y="1006670"/>
            <a:ext cx="3384773" cy="593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K-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최근접 이웃 알고리즘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DA20A7-9C44-DB84-9136-08BF0881040D}"/>
              </a:ext>
            </a:extLst>
          </p:cNvPr>
          <p:cNvSpPr txBox="1"/>
          <p:nvPr/>
        </p:nvSpPr>
        <p:spPr>
          <a:xfrm>
            <a:off x="192228" y="100159"/>
            <a:ext cx="3228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3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마켓과 머신러닝</a:t>
            </a:r>
            <a:endParaRPr lang="ko-KR" altLang="en-US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493725-6102-3A53-ACDD-1A09262C8A2C}"/>
              </a:ext>
            </a:extLst>
          </p:cNvPr>
          <p:cNvSpPr txBox="1"/>
          <p:nvPr/>
        </p:nvSpPr>
        <p:spPr>
          <a:xfrm>
            <a:off x="660530" y="1578881"/>
            <a:ext cx="11054629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>
                <a:latin typeface="+mn-ea"/>
              </a:rPr>
              <a:t>K-</a:t>
            </a:r>
            <a:r>
              <a:rPr lang="ko-KR" altLang="en-US" sz="1600">
                <a:latin typeface="+mn-ea"/>
              </a:rPr>
              <a:t>최근접 이웃 알고리즘은 어떤 데이터에 대한 답을 구할 때 주위의 다른 데이터를 보고 다수를 차지하는 것을 정답으로 사용</a:t>
            </a:r>
            <a:endParaRPr lang="en-US" altLang="ko-KR" sz="16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909696-C373-C635-ED78-6D59A7695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59" y="2244986"/>
            <a:ext cx="4196563" cy="3125716"/>
          </a:xfrm>
          <a:prstGeom prst="rect">
            <a:avLst/>
          </a:prstGeom>
          <a:ln>
            <a:solidFill>
              <a:srgbClr val="5E217D"/>
            </a:solidFill>
          </a:ln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EDF0695E-AFF0-0FB9-0E7A-8D14081A386F}"/>
              </a:ext>
            </a:extLst>
          </p:cNvPr>
          <p:cNvSpPr/>
          <p:nvPr/>
        </p:nvSpPr>
        <p:spPr>
          <a:xfrm>
            <a:off x="3483205" y="3299381"/>
            <a:ext cx="197962" cy="2168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30A074-AAB3-3325-7DEC-99C6E9900365}"/>
              </a:ext>
            </a:extLst>
          </p:cNvPr>
          <p:cNvSpPr txBox="1"/>
          <p:nvPr/>
        </p:nvSpPr>
        <p:spPr>
          <a:xfrm>
            <a:off x="4973422" y="2244986"/>
            <a:ext cx="36858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/>
              <a:t>- </a:t>
            </a:r>
            <a:r>
              <a:rPr lang="ko-KR" altLang="en-US" sz="1600"/>
              <a:t>삼각형은 도미일까요 빙어일까요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48D2A53-3264-EBE0-CC86-87DA1EFE8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692" y="3024020"/>
            <a:ext cx="2799661" cy="9843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C8C39E2-C198-312D-563C-45F21923DB76}"/>
              </a:ext>
            </a:extLst>
          </p:cNvPr>
          <p:cNvSpPr txBox="1"/>
          <p:nvPr/>
        </p:nvSpPr>
        <p:spPr>
          <a:xfrm>
            <a:off x="4973422" y="4137073"/>
            <a:ext cx="4123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/>
              <a:t>predict() - </a:t>
            </a:r>
            <a:r>
              <a:rPr lang="ko-KR" altLang="en-US" sz="1600"/>
              <a:t>새로운 데이터의 정답을 예측</a:t>
            </a:r>
          </a:p>
        </p:txBody>
      </p:sp>
    </p:spTree>
    <p:extLst>
      <p:ext uri="{BB962C8B-B14F-4D97-AF65-F5344CB8AC3E}">
        <p14:creationId xmlns:p14="http://schemas.microsoft.com/office/powerpoint/2010/main" val="1243553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109618-2382-FDCF-F3E9-4C07A820D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12</a:t>
            </a:fld>
            <a:r>
              <a:rPr lang="ko-KR" altLang="en-US"/>
              <a:t> </a:t>
            </a:r>
            <a:r>
              <a:rPr lang="en-US" altLang="ko-KR"/>
              <a:t>/ 26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D156FA-8483-A635-14E5-A347B024B774}"/>
              </a:ext>
            </a:extLst>
          </p:cNvPr>
          <p:cNvSpPr txBox="1"/>
          <p:nvPr/>
        </p:nvSpPr>
        <p:spPr>
          <a:xfrm>
            <a:off x="192228" y="1006670"/>
            <a:ext cx="3384773" cy="593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K-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최근접 이웃 알고리즘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DA20A7-9C44-DB84-9136-08BF0881040D}"/>
              </a:ext>
            </a:extLst>
          </p:cNvPr>
          <p:cNvSpPr txBox="1"/>
          <p:nvPr/>
        </p:nvSpPr>
        <p:spPr>
          <a:xfrm>
            <a:off x="192228" y="100159"/>
            <a:ext cx="3228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3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마켓과 머신러닝</a:t>
            </a:r>
            <a:endParaRPr lang="ko-KR" altLang="en-US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493725-6102-3A53-ACDD-1A09262C8A2C}"/>
              </a:ext>
            </a:extLst>
          </p:cNvPr>
          <p:cNvSpPr txBox="1"/>
          <p:nvPr/>
        </p:nvSpPr>
        <p:spPr>
          <a:xfrm>
            <a:off x="660530" y="1578881"/>
            <a:ext cx="8584401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>
                <a:latin typeface="+mn-ea"/>
              </a:rPr>
              <a:t>K-</a:t>
            </a:r>
            <a:r>
              <a:rPr lang="ko-KR" altLang="en-US" sz="1600">
                <a:latin typeface="+mn-ea"/>
              </a:rPr>
              <a:t>최근접 이웃 알고리즘을 사용하기 위해서는 </a:t>
            </a:r>
            <a:r>
              <a:rPr lang="ko-KR" altLang="en-US" sz="1600">
                <a:solidFill>
                  <a:srgbClr val="7030A0"/>
                </a:solidFill>
                <a:latin typeface="+mn-ea"/>
              </a:rPr>
              <a:t>모든 데이터</a:t>
            </a:r>
            <a:r>
              <a:rPr lang="ko-KR" altLang="en-US" sz="1600">
                <a:latin typeface="+mn-ea"/>
              </a:rPr>
              <a:t>를 가지고 있으면 됨</a:t>
            </a:r>
            <a:endParaRPr lang="en-US" altLang="ko-KR" sz="16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+mn-ea"/>
              </a:rPr>
              <a:t>새로운 데이터에 대해 예측할 때는 </a:t>
            </a:r>
            <a:r>
              <a:rPr lang="ko-KR" altLang="en-US" sz="1600">
                <a:solidFill>
                  <a:srgbClr val="5E217D"/>
                </a:solidFill>
                <a:latin typeface="+mn-ea"/>
              </a:rPr>
              <a:t>가장 가까운 직선거리에 어떤 데이터가 있는지</a:t>
            </a:r>
            <a:r>
              <a:rPr lang="ko-KR" altLang="en-US" sz="1600">
                <a:latin typeface="+mn-ea"/>
              </a:rPr>
              <a:t>를 보면 됨</a:t>
            </a:r>
            <a:endParaRPr lang="en-US" altLang="ko-KR" sz="16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+mn-ea"/>
              </a:rPr>
              <a:t>이러한 특징 때문에 </a:t>
            </a:r>
            <a:r>
              <a:rPr lang="ko-KR" altLang="en-US" sz="1600">
                <a:solidFill>
                  <a:srgbClr val="5E217D"/>
                </a:solidFill>
                <a:latin typeface="+mn-ea"/>
              </a:rPr>
              <a:t>데이터가 아주 많은 경우 사용하기 어려움</a:t>
            </a:r>
            <a:endParaRPr lang="en-US" altLang="ko-KR" sz="1600">
              <a:solidFill>
                <a:srgbClr val="5E217D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+mn-ea"/>
              </a:rPr>
              <a:t>데이터가 아주 많은 경우 </a:t>
            </a:r>
            <a:r>
              <a:rPr lang="ko-KR" altLang="en-US" sz="1600">
                <a:solidFill>
                  <a:srgbClr val="7030A0"/>
                </a:solidFill>
                <a:latin typeface="+mn-ea"/>
              </a:rPr>
              <a:t>메모리가 많이 필요</a:t>
            </a:r>
            <a:r>
              <a:rPr lang="ko-KR" altLang="en-US" sz="1600">
                <a:latin typeface="+mn-ea"/>
              </a:rPr>
              <a:t>하고 직선거리를 </a:t>
            </a:r>
            <a:r>
              <a:rPr lang="ko-KR" altLang="en-US" sz="1600">
                <a:solidFill>
                  <a:srgbClr val="7030A0"/>
                </a:solidFill>
                <a:latin typeface="+mn-ea"/>
              </a:rPr>
              <a:t>계산하는데도 많은 시간이 필요함</a:t>
            </a:r>
            <a:endParaRPr lang="en-US" altLang="ko-KR" sz="1600">
              <a:solidFill>
                <a:srgbClr val="7030A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16997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109618-2382-FDCF-F3E9-4C07A820D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13</a:t>
            </a:fld>
            <a:r>
              <a:rPr lang="ko-KR" altLang="en-US"/>
              <a:t> </a:t>
            </a:r>
            <a:r>
              <a:rPr lang="en-US" altLang="ko-KR"/>
              <a:t>/ 26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D156FA-8483-A635-14E5-A347B024B774}"/>
              </a:ext>
            </a:extLst>
          </p:cNvPr>
          <p:cNvSpPr txBox="1"/>
          <p:nvPr/>
        </p:nvSpPr>
        <p:spPr>
          <a:xfrm>
            <a:off x="192228" y="1006670"/>
            <a:ext cx="3384773" cy="593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K-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최근접 이웃 알고리즘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DA20A7-9C44-DB84-9136-08BF0881040D}"/>
              </a:ext>
            </a:extLst>
          </p:cNvPr>
          <p:cNvSpPr txBox="1"/>
          <p:nvPr/>
        </p:nvSpPr>
        <p:spPr>
          <a:xfrm>
            <a:off x="192228" y="100159"/>
            <a:ext cx="3228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3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마켓과 머신러닝</a:t>
            </a:r>
            <a:endParaRPr lang="ko-KR" altLang="en-US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493725-6102-3A53-ACDD-1A09262C8A2C}"/>
              </a:ext>
            </a:extLst>
          </p:cNvPr>
          <p:cNvSpPr txBox="1"/>
          <p:nvPr/>
        </p:nvSpPr>
        <p:spPr>
          <a:xfrm>
            <a:off x="660530" y="1578881"/>
            <a:ext cx="11543545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+mn-ea"/>
              </a:rPr>
              <a:t>사이킷런의</a:t>
            </a:r>
            <a:r>
              <a:rPr lang="en-US" altLang="ko-KR" sz="1600">
                <a:latin typeface="+mn-ea"/>
              </a:rPr>
              <a:t> KNeighborsClassifier </a:t>
            </a:r>
            <a:r>
              <a:rPr lang="ko-KR" altLang="en-US" sz="1600">
                <a:latin typeface="+mn-ea"/>
              </a:rPr>
              <a:t>클래스는 </a:t>
            </a:r>
            <a:r>
              <a:rPr lang="en-US" altLang="ko-KR" sz="1600">
                <a:latin typeface="+mn-ea"/>
              </a:rPr>
              <a:t>_fit_X</a:t>
            </a:r>
            <a:r>
              <a:rPr lang="ko-KR" altLang="en-US" sz="1600">
                <a:latin typeface="+mn-ea"/>
              </a:rPr>
              <a:t>속성에 우리가 전달한 </a:t>
            </a:r>
            <a:r>
              <a:rPr lang="en-US" altLang="ko-KR" sz="1600">
                <a:latin typeface="+mn-ea"/>
              </a:rPr>
              <a:t>fish_data</a:t>
            </a:r>
            <a:r>
              <a:rPr lang="ko-KR" altLang="en-US" sz="1600">
                <a:latin typeface="+mn-ea"/>
              </a:rPr>
              <a:t>와 </a:t>
            </a:r>
            <a:r>
              <a:rPr lang="en-US" altLang="ko-KR" sz="1600">
                <a:latin typeface="+mn-ea"/>
              </a:rPr>
              <a:t>_y </a:t>
            </a:r>
            <a:r>
              <a:rPr lang="ko-KR" altLang="en-US" sz="1600">
                <a:latin typeface="+mn-ea"/>
              </a:rPr>
              <a:t>속성에 </a:t>
            </a:r>
            <a:r>
              <a:rPr lang="en-US" altLang="ko-KR" sz="1600">
                <a:latin typeface="+mn-ea"/>
              </a:rPr>
              <a:t>fish_target</a:t>
            </a:r>
            <a:r>
              <a:rPr lang="ko-KR" altLang="en-US" sz="1600">
                <a:latin typeface="+mn-ea"/>
              </a:rPr>
              <a:t>을 가지고 있음</a:t>
            </a:r>
            <a:endParaRPr lang="en-US" altLang="ko-KR" sz="16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+mn-ea"/>
              </a:rPr>
              <a:t>실제로 </a:t>
            </a:r>
            <a:r>
              <a:rPr lang="en-US" altLang="ko-KR" sz="1600">
                <a:latin typeface="+mn-ea"/>
              </a:rPr>
              <a:t>K-</a:t>
            </a:r>
            <a:r>
              <a:rPr lang="ko-KR" altLang="en-US" sz="1600">
                <a:latin typeface="+mn-ea"/>
              </a:rPr>
              <a:t>최근접 이웃 알고리즘은 무언가 훈련되는 게 없는 셈임</a:t>
            </a:r>
            <a:endParaRPr lang="en-US" altLang="ko-KR" sz="16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+mn-ea"/>
              </a:rPr>
              <a:t>즉</a:t>
            </a:r>
            <a:r>
              <a:rPr lang="en-US" altLang="ko-KR" sz="1600">
                <a:latin typeface="+mn-ea"/>
              </a:rPr>
              <a:t>, fit() </a:t>
            </a:r>
            <a:r>
              <a:rPr lang="ko-KR" altLang="en-US" sz="1600">
                <a:latin typeface="+mn-ea"/>
              </a:rPr>
              <a:t>메서드에 전달한 데이터를 모두 저장하고 있다가 새로운 데이터가 등장하면 가장 가까운 데이터를 참고하여 </a:t>
            </a:r>
            <a:br>
              <a:rPr lang="en-US" altLang="ko-KR" sz="1600">
                <a:latin typeface="+mn-ea"/>
              </a:rPr>
            </a:br>
            <a:r>
              <a:rPr lang="ko-KR" altLang="en-US" sz="1600">
                <a:latin typeface="+mn-ea"/>
              </a:rPr>
              <a:t>도미인지 빙어인지 구분함</a:t>
            </a:r>
            <a:endParaRPr lang="en-US" altLang="ko-KR" sz="160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7B1E34-34C0-1560-EB2F-6C0A4C20C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90" y="3349585"/>
            <a:ext cx="2065217" cy="5256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73EC96-8139-B183-7AC9-7D99E9D9F843}"/>
              </a:ext>
            </a:extLst>
          </p:cNvPr>
          <p:cNvSpPr txBox="1"/>
          <p:nvPr/>
        </p:nvSpPr>
        <p:spPr>
          <a:xfrm>
            <a:off x="1243591" y="3875277"/>
            <a:ext cx="611328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ea typeface="나눔스퀘어_ac Bold" panose="020B0600000101010101" pitchFamily="50" charset="-127"/>
              </a:rPr>
              <a:t>[[ 25.4 242. ] [ 26.3 290. ] [ 26.5 340. ] [ 29. 363. ] [ 29. 430. ] …………</a:t>
            </a:r>
            <a:endParaRPr lang="ko-KR" altLang="en-US">
              <a:solidFill>
                <a:schemeClr val="accent6">
                  <a:lumMod val="40000"/>
                  <a:lumOff val="60000"/>
                </a:schemeClr>
              </a:solidFill>
              <a:ea typeface="나눔스퀘어_ac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13DD2D1-426C-89EA-0928-AAAC680AB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90" y="4826618"/>
            <a:ext cx="8170885" cy="114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042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109618-2382-FDCF-F3E9-4C07A820D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14</a:t>
            </a:fld>
            <a:r>
              <a:rPr lang="ko-KR" altLang="en-US"/>
              <a:t> </a:t>
            </a:r>
            <a:r>
              <a:rPr lang="en-US" altLang="ko-KR"/>
              <a:t>/ 26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D156FA-8483-A635-14E5-A347B024B774}"/>
              </a:ext>
            </a:extLst>
          </p:cNvPr>
          <p:cNvSpPr txBox="1"/>
          <p:nvPr/>
        </p:nvSpPr>
        <p:spPr>
          <a:xfrm>
            <a:off x="192228" y="1006670"/>
            <a:ext cx="3384773" cy="593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K-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최근접 이웃 알고리즘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DA20A7-9C44-DB84-9136-08BF0881040D}"/>
              </a:ext>
            </a:extLst>
          </p:cNvPr>
          <p:cNvSpPr txBox="1"/>
          <p:nvPr/>
        </p:nvSpPr>
        <p:spPr>
          <a:xfrm>
            <a:off x="192228" y="100159"/>
            <a:ext cx="3228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3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마켓과 머신러닝</a:t>
            </a:r>
            <a:endParaRPr lang="ko-KR" altLang="en-US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493725-6102-3A53-ACDD-1A09262C8A2C}"/>
              </a:ext>
            </a:extLst>
          </p:cNvPr>
          <p:cNvSpPr txBox="1"/>
          <p:nvPr/>
        </p:nvSpPr>
        <p:spPr>
          <a:xfrm>
            <a:off x="660530" y="1578881"/>
            <a:ext cx="3913251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+mn-ea"/>
              </a:rPr>
              <a:t>가까운 데이터를 참고하는 기본값은 </a:t>
            </a:r>
            <a:r>
              <a:rPr lang="en-US" altLang="ko-KR" sz="1600">
                <a:latin typeface="+mn-ea"/>
              </a:rPr>
              <a:t>5</a:t>
            </a:r>
            <a:r>
              <a:rPr lang="ko-KR" altLang="en-US" sz="1600">
                <a:latin typeface="+mn-ea"/>
              </a:rPr>
              <a:t>임</a:t>
            </a:r>
            <a:endParaRPr lang="en-US" altLang="ko-KR" sz="16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>
                <a:latin typeface="+mn-ea"/>
              </a:rPr>
              <a:t>n_neighbors </a:t>
            </a:r>
            <a:r>
              <a:rPr lang="ko-KR" altLang="en-US" sz="1600">
                <a:latin typeface="+mn-ea"/>
              </a:rPr>
              <a:t>매개변수로 바꿀 수 있음</a:t>
            </a:r>
            <a:endParaRPr lang="en-US" altLang="ko-KR" sz="160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862D74-91BB-0F41-597C-CEE0FEF23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22" y="2610489"/>
            <a:ext cx="5379545" cy="5097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28023A-77F3-E573-3CFF-FFF3CA857C63}"/>
              </a:ext>
            </a:extLst>
          </p:cNvPr>
          <p:cNvSpPr txBox="1"/>
          <p:nvPr/>
        </p:nvSpPr>
        <p:spPr>
          <a:xfrm>
            <a:off x="6231118" y="2696066"/>
            <a:ext cx="4260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/>
              <a:t>참고 데이터를 </a:t>
            </a:r>
            <a:r>
              <a:rPr lang="en-US" altLang="ko-KR" sz="1600"/>
              <a:t>49</a:t>
            </a:r>
            <a:r>
              <a:rPr lang="ko-KR" altLang="en-US" sz="1600"/>
              <a:t>개로 한 </a:t>
            </a:r>
            <a:r>
              <a:rPr lang="en-US" altLang="ko-KR" sz="1600"/>
              <a:t>kn49 </a:t>
            </a:r>
            <a:r>
              <a:rPr lang="ko-KR" altLang="en-US" sz="1600"/>
              <a:t>모델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3DF5456-03EC-F303-80DB-109DB7140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21" y="3289991"/>
            <a:ext cx="5376963" cy="15648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349F7D-B602-5FFB-4E18-BFDC444274A6}"/>
              </a:ext>
            </a:extLst>
          </p:cNvPr>
          <p:cNvSpPr txBox="1"/>
          <p:nvPr/>
        </p:nvSpPr>
        <p:spPr>
          <a:xfrm>
            <a:off x="6231118" y="3695793"/>
            <a:ext cx="5376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/>
              <a:t>49</a:t>
            </a:r>
            <a:r>
              <a:rPr lang="ko-KR" altLang="en-US" sz="1600"/>
              <a:t>개의 데이터중 </a:t>
            </a:r>
            <a:r>
              <a:rPr lang="en-US" altLang="ko-KR" sz="1600"/>
              <a:t>35</a:t>
            </a:r>
            <a:r>
              <a:rPr lang="ko-KR" altLang="en-US" sz="1600"/>
              <a:t>개가 도미이기 때문에 어떤 데이터를 넣어도 도미로 예측</a:t>
            </a:r>
            <a:r>
              <a:rPr lang="en-US" altLang="ko-KR" sz="1600"/>
              <a:t>, </a:t>
            </a:r>
            <a:r>
              <a:rPr lang="ko-KR" altLang="en-US" sz="1600"/>
              <a:t>정확도도 </a:t>
            </a:r>
            <a:r>
              <a:rPr lang="en-US" altLang="ko-KR" sz="1600"/>
              <a:t>35/49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102776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0E33F-9EBD-DCF2-23C9-FF72C5A3C393}"/>
              </a:ext>
            </a:extLst>
          </p:cNvPr>
          <p:cNvSpPr txBox="1">
            <a:spLocks/>
          </p:cNvSpPr>
          <p:nvPr/>
        </p:nvSpPr>
        <p:spPr>
          <a:xfrm>
            <a:off x="729555" y="368432"/>
            <a:ext cx="2622406" cy="68957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+mj-ea"/>
              </a:rPr>
              <a:t>CHAPTER</a:t>
            </a:r>
            <a:endParaRPr lang="ko-KR" altLang="en-US" sz="2800" dirty="0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7B0585-3630-0809-D195-B8BAEFECE1C3}"/>
              </a:ext>
            </a:extLst>
          </p:cNvPr>
          <p:cNvSpPr txBox="1">
            <a:spLocks/>
          </p:cNvSpPr>
          <p:nvPr/>
        </p:nvSpPr>
        <p:spPr>
          <a:xfrm>
            <a:off x="609203" y="2933406"/>
            <a:ext cx="5366445" cy="28692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지도 학습과 비지도 학습</a:t>
            </a:r>
            <a:endParaRPr lang="en-US" altLang="ko-KR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훈련 세트와 테스트 세트</a:t>
            </a:r>
            <a:endParaRPr lang="en-US" altLang="ko-KR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샘플링 편향</a:t>
            </a:r>
            <a:endParaRPr lang="en-US" altLang="ko-KR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넘파이</a:t>
            </a:r>
            <a:endParaRPr lang="en-US" altLang="ko-KR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두 번째 머신러닝 프로그램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3FFBDF-2AA4-4027-E6EA-8F6E5FEEF2B8}"/>
              </a:ext>
            </a:extLst>
          </p:cNvPr>
          <p:cNvSpPr txBox="1"/>
          <p:nvPr/>
        </p:nvSpPr>
        <p:spPr>
          <a:xfrm>
            <a:off x="1462064" y="1127148"/>
            <a:ext cx="1830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>
                <a:solidFill>
                  <a:srgbClr val="5E217D"/>
                </a:solidFill>
                <a:latin typeface="+mj-ea"/>
                <a:ea typeface="+mj-ea"/>
                <a:cs typeface="Leelawadee UI" panose="020B0502040204020203" pitchFamily="34" charset="-34"/>
              </a:rPr>
              <a:t>02 </a:t>
            </a:r>
            <a:endParaRPr lang="ko-KR" altLang="en-US" sz="5400" dirty="0">
              <a:solidFill>
                <a:srgbClr val="5E217D"/>
              </a:solidFill>
              <a:latin typeface="+mj-ea"/>
              <a:ea typeface="+mj-ea"/>
              <a:cs typeface="Leelawadee UI" panose="020B0502040204020203" pitchFamily="34" charset="-34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D8343C9-E3F4-66AC-5EAA-54B3CF20E767}"/>
              </a:ext>
            </a:extLst>
          </p:cNvPr>
          <p:cNvSpPr txBox="1">
            <a:spLocks/>
          </p:cNvSpPr>
          <p:nvPr/>
        </p:nvSpPr>
        <p:spPr>
          <a:xfrm>
            <a:off x="408098" y="2214120"/>
            <a:ext cx="5887725" cy="689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(1)</a:t>
            </a:r>
            <a:r>
              <a:rPr lang="ko-KR" altLang="en-US" sz="3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훈련 세트와 테스트 세트</a:t>
            </a:r>
            <a:endParaRPr lang="en-US" altLang="ko-KR" sz="3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0AEC2F4-95A9-3E2A-6617-4670D9C2B737}"/>
              </a:ext>
            </a:extLst>
          </p:cNvPr>
          <p:cNvSpPr txBox="1">
            <a:spLocks/>
          </p:cNvSpPr>
          <p:nvPr/>
        </p:nvSpPr>
        <p:spPr>
          <a:xfrm>
            <a:off x="7730693" y="5057265"/>
            <a:ext cx="3088596" cy="689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spc="600">
                <a:latin typeface="+mj-ea"/>
              </a:rPr>
              <a:t>임영선</a:t>
            </a:r>
            <a:endParaRPr lang="ko-KR" altLang="en-US" sz="4000" spc="600" dirty="0">
              <a:latin typeface="+mj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6A2FFC8-10C5-DEAD-351F-C8BD9F52A809}"/>
              </a:ext>
            </a:extLst>
          </p:cNvPr>
          <p:cNvSpPr txBox="1">
            <a:spLocks/>
          </p:cNvSpPr>
          <p:nvPr/>
        </p:nvSpPr>
        <p:spPr>
          <a:xfrm>
            <a:off x="7975005" y="4328762"/>
            <a:ext cx="2599972" cy="436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>
                <a:latin typeface="+mn-ea"/>
                <a:ea typeface="+mn-ea"/>
              </a:rPr>
              <a:t>24. 05. 03. </a:t>
            </a:r>
            <a:r>
              <a:rPr lang="en-US" altLang="ko-KR" sz="2000" dirty="0">
                <a:latin typeface="+mn-ea"/>
                <a:ea typeface="+mn-ea"/>
              </a:rPr>
              <a:t>FRI.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3C150F23-74A0-0706-A1D4-FD9FE6992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8276" y="6492875"/>
            <a:ext cx="2743200" cy="365125"/>
          </a:xfrm>
        </p:spPr>
        <p:txBody>
          <a:bodyPr/>
          <a:lstStyle/>
          <a:p>
            <a:fld id="{785FB9D8-AD8A-433C-85A4-344A7D45903D}" type="slidenum">
              <a:rPr lang="ko-KR" altLang="en-US" smtClean="0"/>
              <a:pPr/>
              <a:t>15</a:t>
            </a:fld>
            <a:r>
              <a:rPr lang="ko-KR" altLang="en-US"/>
              <a:t> </a:t>
            </a:r>
            <a:r>
              <a:rPr lang="en-US" altLang="ko-KR"/>
              <a:t>/ 26</a:t>
            </a:r>
            <a:endParaRPr lang="ko-KR" altLang="en-US" dirty="0"/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E5B694B2-B33A-0A52-AF8D-AA65C6F760F6}"/>
              </a:ext>
            </a:extLst>
          </p:cNvPr>
          <p:cNvSpPr txBox="1">
            <a:spLocks/>
          </p:cNvSpPr>
          <p:nvPr/>
        </p:nvSpPr>
        <p:spPr>
          <a:xfrm>
            <a:off x="2174106" y="1120006"/>
            <a:ext cx="3921893" cy="90075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4000" b="1" dirty="0">
                <a:latin typeface="+mj-ea"/>
                <a:ea typeface="+mj-ea"/>
              </a:rPr>
              <a:t>  데이터 다루기</a:t>
            </a:r>
            <a:endParaRPr lang="en-US" altLang="ko-KR" sz="4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08786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4491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지도 학습과 비지도 학습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CBB4AD-BAC3-44C6-A7C9-E5986B26D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16</a:t>
            </a:fld>
            <a:r>
              <a:rPr lang="ko-KR" altLang="en-US"/>
              <a:t> </a:t>
            </a:r>
            <a:r>
              <a:rPr lang="en-US" altLang="ko-KR"/>
              <a:t>/ 26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69F803-C3F0-B431-F4B7-B9ABA1E2EAF1}"/>
              </a:ext>
            </a:extLst>
          </p:cNvPr>
          <p:cNvSpPr txBox="1"/>
          <p:nvPr/>
        </p:nvSpPr>
        <p:spPr>
          <a:xfrm>
            <a:off x="307111" y="858228"/>
            <a:ext cx="3124573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지도 학습</a:t>
            </a:r>
            <a:r>
              <a:rPr lang="en-US" altLang="ko-KR" sz="2000" baseline="30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Supervised Learning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B87DA0-8003-9859-3F3F-E179582219F5}"/>
              </a:ext>
            </a:extLst>
          </p:cNvPr>
          <p:cNvSpPr txBox="1"/>
          <p:nvPr/>
        </p:nvSpPr>
        <p:spPr>
          <a:xfrm>
            <a:off x="684478" y="1385004"/>
            <a:ext cx="8661345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지도 학습 알고리즘은 훈련하기 위한 데이터와 정답이 필요함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데이터와 정답을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입력</a:t>
            </a:r>
            <a:r>
              <a:rPr lang="en-US" altLang="ko-KR" sz="1600" baseline="30000" dirty="0">
                <a:solidFill>
                  <a:srgbClr val="69258A"/>
                </a:solidFill>
                <a:latin typeface="+mn-ea"/>
              </a:rPr>
              <a:t>Input </a:t>
            </a:r>
            <a:r>
              <a:rPr lang="ko-KR" altLang="en-US" sz="1600" dirty="0">
                <a:latin typeface="+mn-ea"/>
              </a:rPr>
              <a:t>과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타깃</a:t>
            </a:r>
            <a:r>
              <a:rPr lang="en-US" altLang="ko-KR" sz="1600" baseline="30000" dirty="0">
                <a:solidFill>
                  <a:srgbClr val="69258A"/>
                </a:solidFill>
                <a:latin typeface="+mn-ea"/>
              </a:rPr>
              <a:t>Target</a:t>
            </a:r>
            <a:r>
              <a:rPr lang="ko-KR" altLang="en-US" sz="1600" dirty="0">
                <a:latin typeface="+mn-ea"/>
              </a:rPr>
              <a:t>이라고 하고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이 둘을 합쳐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훈련 데이터</a:t>
            </a:r>
            <a:r>
              <a:rPr lang="en-US" altLang="ko-KR" sz="1600" baseline="30000" dirty="0">
                <a:solidFill>
                  <a:srgbClr val="69258A"/>
                </a:solidFill>
                <a:latin typeface="+mn-ea"/>
              </a:rPr>
              <a:t>Training Data</a:t>
            </a:r>
            <a:r>
              <a:rPr lang="ko-KR" altLang="en-US" sz="1600" dirty="0">
                <a:latin typeface="+mn-ea"/>
              </a:rPr>
              <a:t>라고 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입력으로 사용된 특징이 있는 데이터를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특성</a:t>
            </a:r>
            <a:r>
              <a:rPr lang="en-US" altLang="ko-KR" sz="1600" baseline="30000" dirty="0">
                <a:solidFill>
                  <a:srgbClr val="69258A"/>
                </a:solidFill>
                <a:latin typeface="+mn-ea"/>
              </a:rPr>
              <a:t>Feature</a:t>
            </a:r>
            <a:r>
              <a:rPr lang="ko-KR" altLang="en-US" sz="1600" dirty="0">
                <a:latin typeface="+mn-ea"/>
              </a:rPr>
              <a:t>이라고 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지도 학습은 정답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 err="1">
                <a:latin typeface="+mn-ea"/>
              </a:rPr>
              <a:t>타킷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이 있으니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알고리즘이 정답을 맞히는 것을 학습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7C8AA3-3C61-A174-E6F4-03E8300CC3C9}"/>
              </a:ext>
            </a:extLst>
          </p:cNvPr>
          <p:cNvSpPr txBox="1"/>
          <p:nvPr/>
        </p:nvSpPr>
        <p:spPr>
          <a:xfrm>
            <a:off x="307111" y="3529710"/>
            <a:ext cx="3544560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비지도 학습</a:t>
            </a:r>
            <a:r>
              <a:rPr lang="en-US" altLang="ko-KR" sz="2000" baseline="30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Unsupervised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6F15EF-42E5-05B8-B34B-C32CC2903C91}"/>
              </a:ext>
            </a:extLst>
          </p:cNvPr>
          <p:cNvSpPr txBox="1"/>
          <p:nvPr/>
        </p:nvSpPr>
        <p:spPr>
          <a:xfrm>
            <a:off x="684478" y="4067212"/>
            <a:ext cx="10827003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비지도 학습 알고리즘은 타깃 없이 입력 데이터만 사용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이런 종류의 알고리즘은 정답을 사용하지 않으므로 무언가를 맞힐 수 없고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데이터를 잘 파악하거나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변형하는 데 도움을 줌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73230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4491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훈련 세트와 테스트 세트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67D84-36DA-56DA-70B6-9CAEC0680627}"/>
              </a:ext>
            </a:extLst>
          </p:cNvPr>
          <p:cNvSpPr txBox="1"/>
          <p:nvPr/>
        </p:nvSpPr>
        <p:spPr>
          <a:xfrm>
            <a:off x="684478" y="1385004"/>
            <a:ext cx="10879901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연습 문제와 시험 문제가 달라야 올바르게 능력을 평가할 수 있듯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머신러닝 알고리즘의 성능을 평가하려면</a:t>
            </a:r>
            <a:br>
              <a:rPr lang="en-US" altLang="ko-KR" sz="1600" dirty="0">
                <a:solidFill>
                  <a:srgbClr val="69258A"/>
                </a:solidFill>
                <a:latin typeface="+mn-ea"/>
              </a:rPr>
            </a:b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훈련 데이터와 평가에 사용할 데이터가 각각 달라야 함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가장 간단한 방법은 평가를 위해 또 다른 데이터를 준비하거나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이미 준비된 데이터 중에서 일부를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떼어 내어 활용하는 것임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평가에 사용하는 데이터를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테스트 세트</a:t>
            </a:r>
            <a:r>
              <a:rPr lang="en-US" altLang="ko-KR" sz="1600" baseline="30000" dirty="0">
                <a:solidFill>
                  <a:srgbClr val="69258A"/>
                </a:solidFill>
                <a:latin typeface="+mn-ea"/>
              </a:rPr>
              <a:t>Test Set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훈련에 사용되는 데이터를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훈련 세트</a:t>
            </a:r>
            <a:r>
              <a:rPr lang="en-US" altLang="ko-KR" sz="1600" baseline="30000" dirty="0">
                <a:solidFill>
                  <a:srgbClr val="69258A"/>
                </a:solidFill>
                <a:latin typeface="+mn-ea"/>
              </a:rPr>
              <a:t>Train Set</a:t>
            </a:r>
            <a:r>
              <a:rPr lang="ko-KR" altLang="en-US" sz="1600" dirty="0">
                <a:latin typeface="+mn-ea"/>
              </a:rPr>
              <a:t>라고 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DA75BB-C29A-AC1F-91B4-06C73ACBEA9C}"/>
              </a:ext>
            </a:extLst>
          </p:cNvPr>
          <p:cNvSpPr txBox="1"/>
          <p:nvPr/>
        </p:nvSpPr>
        <p:spPr>
          <a:xfrm>
            <a:off x="1121466" y="3059859"/>
            <a:ext cx="9389058" cy="181588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fish_length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[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25.4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26.3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26.5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29.0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29.0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29.7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29.7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30.0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30.0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30.7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31.0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31.0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       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31.5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32.0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32.0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32.0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33.0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33.0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33.5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33.5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34.0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34.0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34.5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35.0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       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35.0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35.0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35.0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36.0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36.0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37.0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38.5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38.5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39.5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41.0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41.0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9.8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       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10.5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10.6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11.0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11.2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11.3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11.8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11.8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12.0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12.2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12.4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13.0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14.3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15.0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</a:p>
          <a:p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fish_weight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[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242.0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290.0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340.0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363.0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430.0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450.0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500.0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390.0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450.0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500.0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475.0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500.0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       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500.0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340.0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600.0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600.0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700.0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700.0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610.0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650.0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575.0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685.0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620.0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680.0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       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700.0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725.0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720.0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714.0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850.0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1000.0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920.0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955.0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925.0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975.0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950.0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6.7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       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7.5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7.0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9.7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9.8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8.7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10.0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9.9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9.8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12.2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13.4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12.2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19.7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19.9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endParaRPr lang="en-US" altLang="ko-KR" sz="1400" b="0" dirty="0">
              <a:solidFill>
                <a:srgbClr val="CCCCCC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3BADD5-27D8-D436-FA70-05F8B49BE37C}"/>
              </a:ext>
            </a:extLst>
          </p:cNvPr>
          <p:cNvSpPr txBox="1"/>
          <p:nvPr/>
        </p:nvSpPr>
        <p:spPr>
          <a:xfrm>
            <a:off x="611138" y="5022991"/>
            <a:ext cx="9517349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도미와 빙어의 데이터를 합쳐 하나의 </a:t>
            </a:r>
            <a:r>
              <a:rPr lang="ko-KR" altLang="en-US" sz="1600" dirty="0" err="1">
                <a:latin typeface="+mn-ea"/>
              </a:rPr>
              <a:t>파이썬</a:t>
            </a:r>
            <a:r>
              <a:rPr lang="ko-KR" altLang="en-US" sz="1600" dirty="0">
                <a:latin typeface="+mn-ea"/>
              </a:rPr>
              <a:t> 리스트로 준비하고 생선의 길이와 무게를 위한 리스트를 준비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D974EA-BCAD-946E-CDE2-DDA918310A08}"/>
              </a:ext>
            </a:extLst>
          </p:cNvPr>
          <p:cNvSpPr txBox="1"/>
          <p:nvPr/>
        </p:nvSpPr>
        <p:spPr>
          <a:xfrm>
            <a:off x="307111" y="858228"/>
            <a:ext cx="2951449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훈련 세트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테스트 세트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384F679-2A38-75DF-041A-A711DFB4E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17</a:t>
            </a:fld>
            <a:r>
              <a:rPr lang="ko-KR" altLang="en-US"/>
              <a:t> </a:t>
            </a:r>
            <a:r>
              <a:rPr lang="en-US" altLang="ko-KR"/>
              <a:t>/ 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4065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4491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훈련 세트와 테스트 세트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35D533-8F3F-1888-3C4B-3E868D6D6850}"/>
              </a:ext>
            </a:extLst>
          </p:cNvPr>
          <p:cNvSpPr txBox="1"/>
          <p:nvPr/>
        </p:nvSpPr>
        <p:spPr>
          <a:xfrm>
            <a:off x="307111" y="858228"/>
            <a:ext cx="2951449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훈련 세트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테스트 세트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B1BDC0-A9E0-78D9-71D0-5B745DB7F8FF}"/>
              </a:ext>
            </a:extLst>
          </p:cNvPr>
          <p:cNvSpPr txBox="1"/>
          <p:nvPr/>
        </p:nvSpPr>
        <p:spPr>
          <a:xfrm>
            <a:off x="1110578" y="1958845"/>
            <a:ext cx="9389058" cy="52322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fish_data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[[</a:t>
            </a:r>
            <a:r>
              <a:rPr lang="en-US" altLang="ko-KR" sz="14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w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] </a:t>
            </a:r>
            <a:r>
              <a:rPr lang="en-US" altLang="ko-KR" sz="1400" dirty="0">
                <a:solidFill>
                  <a:srgbClr val="C586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w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C586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zip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fish_length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fish_weight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)]</a:t>
            </a:r>
          </a:p>
          <a:p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fish_target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[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lang="en-US" altLang="ko-KR" sz="14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35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+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[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lang="en-US" altLang="ko-KR" sz="14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14</a:t>
            </a:r>
            <a:endParaRPr lang="en-US" altLang="ko-KR" sz="1400" b="0" dirty="0">
              <a:solidFill>
                <a:srgbClr val="CCCCCC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8B7AA9-A7BA-AC00-7F60-B0FE0291844A}"/>
              </a:ext>
            </a:extLst>
          </p:cNvPr>
          <p:cNvSpPr txBox="1"/>
          <p:nvPr/>
        </p:nvSpPr>
        <p:spPr>
          <a:xfrm>
            <a:off x="669238" y="1385004"/>
            <a:ext cx="9073318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두 파이썬 리스트를 순회하면서 각 생선의 길이와 무게를 하나의 리스트로 담은 </a:t>
            </a:r>
            <a:r>
              <a:rPr lang="en-US" altLang="ko-KR" sz="1600" dirty="0">
                <a:latin typeface="+mn-ea"/>
              </a:rPr>
              <a:t>2</a:t>
            </a:r>
            <a:r>
              <a:rPr lang="ko-KR" altLang="en-US" sz="1600" dirty="0">
                <a:latin typeface="+mn-ea"/>
              </a:rPr>
              <a:t>차원 리스트를 만듦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3167EE-736F-C2E4-8194-6A836FBAD638}"/>
              </a:ext>
            </a:extLst>
          </p:cNvPr>
          <p:cNvSpPr txBox="1"/>
          <p:nvPr/>
        </p:nvSpPr>
        <p:spPr>
          <a:xfrm>
            <a:off x="1019476" y="2572174"/>
            <a:ext cx="7776488" cy="896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이때 하나의 생선 데이터를 </a:t>
            </a:r>
            <a:r>
              <a:rPr lang="ko-KR" altLang="en-US" sz="1200" dirty="0">
                <a:solidFill>
                  <a:srgbClr val="69258A"/>
                </a:solidFill>
                <a:latin typeface="+mn-ea"/>
              </a:rPr>
              <a:t>샘플</a:t>
            </a:r>
            <a:r>
              <a:rPr lang="en-US" altLang="ko-KR" sz="1200" baseline="30000" dirty="0">
                <a:solidFill>
                  <a:srgbClr val="69258A"/>
                </a:solidFill>
                <a:latin typeface="+mn-ea"/>
              </a:rPr>
              <a:t>Sample</a:t>
            </a:r>
            <a:r>
              <a:rPr lang="ko-KR" altLang="en-US" sz="1200" dirty="0">
                <a:latin typeface="+mn-ea"/>
              </a:rPr>
              <a:t>이라고 함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도미와 빙어는 각각 </a:t>
            </a:r>
            <a:r>
              <a:rPr lang="en-US" altLang="ko-KR" sz="1200" dirty="0">
                <a:latin typeface="+mn-ea"/>
              </a:rPr>
              <a:t>35</a:t>
            </a:r>
            <a:r>
              <a:rPr lang="ko-KR" altLang="en-US" sz="1200" dirty="0">
                <a:latin typeface="+mn-ea"/>
              </a:rPr>
              <a:t>마리</a:t>
            </a:r>
            <a:r>
              <a:rPr lang="en-US" altLang="ko-KR" sz="1200" dirty="0">
                <a:latin typeface="+mn-ea"/>
              </a:rPr>
              <a:t>,  14</a:t>
            </a:r>
            <a:r>
              <a:rPr lang="ko-KR" altLang="en-US" sz="1200" dirty="0">
                <a:latin typeface="+mn-ea"/>
              </a:rPr>
              <a:t>마리가 있으므로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전체 데이터는 </a:t>
            </a:r>
            <a:r>
              <a:rPr lang="en-US" altLang="ko-KR" sz="1200" dirty="0">
                <a:latin typeface="+mn-ea"/>
              </a:rPr>
              <a:t>49</a:t>
            </a:r>
            <a:r>
              <a:rPr lang="ko-KR" altLang="en-US" sz="1200" dirty="0">
                <a:latin typeface="+mn-ea"/>
              </a:rPr>
              <a:t>개의 샘플이 있음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사용하는 특성은 길이와 무게 </a:t>
            </a:r>
            <a:r>
              <a:rPr lang="en-US" altLang="ko-KR" sz="1200" dirty="0">
                <a:latin typeface="+mn-ea"/>
              </a:rPr>
              <a:t>2</a:t>
            </a:r>
            <a:r>
              <a:rPr lang="ko-KR" altLang="en-US" sz="1200" dirty="0">
                <a:latin typeface="+mn-ea"/>
              </a:rPr>
              <a:t>개이고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이 데이터의 처음 </a:t>
            </a:r>
            <a:r>
              <a:rPr lang="en-US" altLang="ko-KR" sz="1200" dirty="0">
                <a:latin typeface="+mn-ea"/>
              </a:rPr>
              <a:t>35</a:t>
            </a:r>
            <a:r>
              <a:rPr lang="ko-KR" altLang="en-US" sz="1200" dirty="0">
                <a:latin typeface="+mn-ea"/>
              </a:rPr>
              <a:t>개를 훈련 세트로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나머지 </a:t>
            </a:r>
            <a:r>
              <a:rPr lang="en-US" altLang="ko-KR" sz="1200" dirty="0">
                <a:latin typeface="+mn-ea"/>
              </a:rPr>
              <a:t>14</a:t>
            </a:r>
            <a:r>
              <a:rPr lang="ko-KR" altLang="en-US" sz="1200" dirty="0">
                <a:latin typeface="+mn-ea"/>
              </a:rPr>
              <a:t>개를 테스트 세트로 사용</a:t>
            </a:r>
            <a:endParaRPr lang="en-US" altLang="ko-KR" sz="120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ADF6EE-A77E-75D0-6A89-CAA8375C0D7E}"/>
              </a:ext>
            </a:extLst>
          </p:cNvPr>
          <p:cNvSpPr txBox="1"/>
          <p:nvPr/>
        </p:nvSpPr>
        <p:spPr>
          <a:xfrm>
            <a:off x="669238" y="3803780"/>
            <a:ext cx="7510389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먼저 </a:t>
            </a:r>
            <a:r>
              <a:rPr lang="ko-KR" altLang="en-US" sz="1600" dirty="0" err="1">
                <a:latin typeface="+mn-ea"/>
              </a:rPr>
              <a:t>사이킷런의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 err="1">
                <a:solidFill>
                  <a:srgbClr val="69258A"/>
                </a:solidFill>
                <a:latin typeface="+mn-ea"/>
              </a:rPr>
              <a:t>KNeighborsClassifier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클래스를 임포트하고 모델 객체를 만듦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C61AC6-588A-9992-3196-4EB8AE254BB2}"/>
              </a:ext>
            </a:extLst>
          </p:cNvPr>
          <p:cNvSpPr txBox="1"/>
          <p:nvPr/>
        </p:nvSpPr>
        <p:spPr>
          <a:xfrm>
            <a:off x="1110578" y="4375936"/>
            <a:ext cx="9389058" cy="52322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586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from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sklearn</a:t>
            </a:r>
            <a:r>
              <a:rPr lang="en-US" altLang="ko-KR" sz="14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dirty="0" err="1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neighbors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C586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KNeighborsClassifier</a:t>
            </a:r>
            <a:b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kn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KNeighborsClassifier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en-US" altLang="ko-KR" sz="1400" b="0" dirty="0">
              <a:solidFill>
                <a:srgbClr val="CCCCCC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ABE020-942C-7083-9C4F-8EE34D4D63AB}"/>
              </a:ext>
            </a:extLst>
          </p:cNvPr>
          <p:cNvSpPr txBox="1"/>
          <p:nvPr/>
        </p:nvSpPr>
        <p:spPr>
          <a:xfrm>
            <a:off x="669238" y="5035386"/>
            <a:ext cx="4599336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이제 전체 데이터에서 처음 </a:t>
            </a:r>
            <a:r>
              <a:rPr lang="en-US" altLang="ko-KR" sz="1600" dirty="0">
                <a:latin typeface="+mn-ea"/>
              </a:rPr>
              <a:t>35</a:t>
            </a:r>
            <a:r>
              <a:rPr lang="ko-KR" altLang="en-US" sz="1600" dirty="0">
                <a:latin typeface="+mn-ea"/>
              </a:rPr>
              <a:t>개를 선택해야 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95F0D9-E31D-67F4-B163-7C1B9E170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18</a:t>
            </a:fld>
            <a:r>
              <a:rPr lang="ko-KR" altLang="en-US"/>
              <a:t> </a:t>
            </a:r>
            <a:r>
              <a:rPr lang="en-US" altLang="ko-KR"/>
              <a:t>/ 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603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4491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훈련 세트와 테스트 세트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35D533-8F3F-1888-3C4B-3E868D6D6850}"/>
              </a:ext>
            </a:extLst>
          </p:cNvPr>
          <p:cNvSpPr txBox="1"/>
          <p:nvPr/>
        </p:nvSpPr>
        <p:spPr>
          <a:xfrm>
            <a:off x="307111" y="858228"/>
            <a:ext cx="2951449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훈련 세트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테스트 세트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8B7AA9-A7BA-AC00-7F60-B0FE0291844A}"/>
              </a:ext>
            </a:extLst>
          </p:cNvPr>
          <p:cNvSpPr txBox="1"/>
          <p:nvPr/>
        </p:nvSpPr>
        <p:spPr>
          <a:xfrm>
            <a:off x="669238" y="1385004"/>
            <a:ext cx="8477001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일반적으로 리스트처럼 배열의 요소를 선택할 때는 배열의 위치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즉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인덱스</a:t>
            </a:r>
            <a:r>
              <a:rPr lang="en-US" altLang="ko-KR" sz="1600" baseline="30000" dirty="0">
                <a:solidFill>
                  <a:srgbClr val="69258A"/>
                </a:solidFill>
                <a:latin typeface="+mn-ea"/>
              </a:rPr>
              <a:t>Index</a:t>
            </a:r>
            <a:r>
              <a:rPr lang="ko-KR" altLang="en-US" sz="1600" dirty="0">
                <a:latin typeface="+mn-ea"/>
              </a:rPr>
              <a:t>를 지정해야 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B7115A-046E-E4B9-F4E7-ED9B79177010}"/>
              </a:ext>
            </a:extLst>
          </p:cNvPr>
          <p:cNvSpPr txBox="1"/>
          <p:nvPr/>
        </p:nvSpPr>
        <p:spPr>
          <a:xfrm>
            <a:off x="1110578" y="1958845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fish_data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4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  <a:endParaRPr lang="en-US" altLang="ko-KR" sz="1400" b="0" dirty="0">
              <a:solidFill>
                <a:srgbClr val="CCCCCC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7B062C-60B3-2681-40D9-60D704E64DDC}"/>
              </a:ext>
            </a:extLst>
          </p:cNvPr>
          <p:cNvSpPr txBox="1"/>
          <p:nvPr/>
        </p:nvSpPr>
        <p:spPr>
          <a:xfrm>
            <a:off x="1110578" y="2414321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&gt;&gt;&gt; [29.0, 430.0]]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4BAF60-97E0-0333-E6E9-5650B8E533BB}"/>
              </a:ext>
            </a:extLst>
          </p:cNvPr>
          <p:cNvSpPr txBox="1"/>
          <p:nvPr/>
        </p:nvSpPr>
        <p:spPr>
          <a:xfrm>
            <a:off x="1019476" y="2793154"/>
            <a:ext cx="5452134" cy="3427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예시로 </a:t>
            </a:r>
            <a:r>
              <a:rPr lang="en-US" altLang="ko-KR" sz="1200" dirty="0" err="1">
                <a:latin typeface="+mn-ea"/>
              </a:rPr>
              <a:t>fish_data</a:t>
            </a:r>
            <a:r>
              <a:rPr lang="ko-KR" altLang="en-US" sz="1200" dirty="0">
                <a:latin typeface="+mn-ea"/>
              </a:rPr>
              <a:t>의 다섯 번째 샘플을 출력하기 위해 다음과 같이 쓸 수 있음</a:t>
            </a:r>
            <a:endParaRPr lang="en-US" altLang="ko-KR" sz="12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C16662-64BA-1471-C7CD-F1FF1E8D4BE6}"/>
              </a:ext>
            </a:extLst>
          </p:cNvPr>
          <p:cNvSpPr txBox="1"/>
          <p:nvPr/>
        </p:nvSpPr>
        <p:spPr>
          <a:xfrm>
            <a:off x="669238" y="3320484"/>
            <a:ext cx="8517075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파이썬 리스트는 인덱스 외에도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슬라이싱</a:t>
            </a:r>
            <a:r>
              <a:rPr lang="en-US" altLang="ko-KR" sz="1600" baseline="30000" dirty="0">
                <a:solidFill>
                  <a:srgbClr val="69258A"/>
                </a:solidFill>
                <a:latin typeface="+mn-ea"/>
              </a:rPr>
              <a:t>Slicing</a:t>
            </a:r>
            <a:r>
              <a:rPr lang="ko-KR" altLang="en-US" sz="1600" dirty="0">
                <a:latin typeface="+mn-ea"/>
              </a:rPr>
              <a:t>이라는 특별한 연산자를 제공함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슬라이싱은</a:t>
            </a:r>
            <a:r>
              <a:rPr lang="ko-KR" altLang="en-US" sz="1600" dirty="0">
                <a:latin typeface="+mn-ea"/>
              </a:rPr>
              <a:t> 콜론</a:t>
            </a:r>
            <a:r>
              <a:rPr lang="en-US" altLang="ko-KR" sz="1600" dirty="0">
                <a:latin typeface="+mn-ea"/>
              </a:rPr>
              <a:t>(:)</a:t>
            </a:r>
            <a:r>
              <a:rPr lang="ko-KR" altLang="en-US" sz="1600" dirty="0">
                <a:latin typeface="+mn-ea"/>
              </a:rPr>
              <a:t>을 가운데 두고 인덱스의 범위를 지정하여 여러 개의 원소를 선택할 수 있음</a:t>
            </a:r>
            <a:endParaRPr lang="en-US" altLang="ko-KR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D44240-1D52-13B2-CF1E-B4D213006B50}"/>
              </a:ext>
            </a:extLst>
          </p:cNvPr>
          <p:cNvSpPr txBox="1"/>
          <p:nvPr/>
        </p:nvSpPr>
        <p:spPr>
          <a:xfrm>
            <a:off x="1110578" y="4286820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fish_data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  <a:endParaRPr lang="en-US" altLang="ko-KR" sz="1400" b="0" dirty="0">
              <a:solidFill>
                <a:srgbClr val="CCCCCC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7B5329-F24D-927A-357A-9D047DE8913E}"/>
              </a:ext>
            </a:extLst>
          </p:cNvPr>
          <p:cNvSpPr txBox="1"/>
          <p:nvPr/>
        </p:nvSpPr>
        <p:spPr>
          <a:xfrm>
            <a:off x="1110578" y="4742296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&gt;&gt;&gt;</a:t>
            </a:r>
            <a:r>
              <a:rPr lang="en-US" altLang="ko-KR" sz="1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[[25.4, 242.0], [26.3, 290.0], [26.5, 340.0], [29.0, 363.0], [29.0, 430.0]]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249082-3DCB-E3C7-E875-F785007599FF}"/>
              </a:ext>
            </a:extLst>
          </p:cNvPr>
          <p:cNvSpPr txBox="1"/>
          <p:nvPr/>
        </p:nvSpPr>
        <p:spPr>
          <a:xfrm>
            <a:off x="1019476" y="5197772"/>
            <a:ext cx="5968301" cy="619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리스트의 리스트로 </a:t>
            </a:r>
            <a:r>
              <a:rPr lang="en-US" altLang="ko-KR" sz="1200" dirty="0">
                <a:latin typeface="+mn-ea"/>
              </a:rPr>
              <a:t>5</a:t>
            </a:r>
            <a:r>
              <a:rPr lang="ko-KR" altLang="en-US" sz="1200" dirty="0">
                <a:latin typeface="+mn-ea"/>
              </a:rPr>
              <a:t>개의 샘플이 선택됨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latin typeface="+mn-ea"/>
              </a:rPr>
              <a:t>슬라이싱을</a:t>
            </a:r>
            <a:r>
              <a:rPr lang="ko-KR" altLang="en-US" sz="1200" dirty="0">
                <a:latin typeface="+mn-ea"/>
              </a:rPr>
              <a:t> 사용할 때는 </a:t>
            </a:r>
            <a:r>
              <a:rPr lang="ko-KR" altLang="en-US" sz="1200" dirty="0">
                <a:solidFill>
                  <a:srgbClr val="69258A"/>
                </a:solidFill>
                <a:latin typeface="+mn-ea"/>
              </a:rPr>
              <a:t>마지막 인덱스의 원소는 포함되지 않는다는 점을 </a:t>
            </a:r>
            <a:r>
              <a:rPr lang="ko-KR" altLang="en-US" sz="1200" dirty="0">
                <a:latin typeface="+mn-ea"/>
              </a:rPr>
              <a:t>주의해야 함</a:t>
            </a:r>
            <a:endParaRPr lang="en-US" altLang="ko-KR" sz="1200" dirty="0">
              <a:latin typeface="+mn-ea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0B76BF-CCEE-E224-1715-7CBC59E28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19</a:t>
            </a:fld>
            <a:r>
              <a:rPr lang="ko-KR" altLang="en-US"/>
              <a:t> </a:t>
            </a:r>
            <a:r>
              <a:rPr lang="en-US" altLang="ko-KR"/>
              <a:t>/ 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0779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CF4E21-E1B2-C79D-8D68-C2FEE5C28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</a:t>
            </a:fld>
            <a:r>
              <a:rPr lang="ko-KR" altLang="en-US"/>
              <a:t> </a:t>
            </a:r>
            <a:r>
              <a:rPr lang="en-US" altLang="ko-KR"/>
              <a:t>/ 26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192228" y="1006670"/>
            <a:ext cx="2271776" cy="593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생선 분류 문제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E23281-EA96-5129-AD81-F05B63C6699A}"/>
              </a:ext>
            </a:extLst>
          </p:cNvPr>
          <p:cNvSpPr txBox="1"/>
          <p:nvPr/>
        </p:nvSpPr>
        <p:spPr>
          <a:xfrm>
            <a:off x="660530" y="1655081"/>
            <a:ext cx="5423280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+mn-ea"/>
              </a:rPr>
              <a:t>물류 센터의 생선들을 프로그램으로 분류하고자 함</a:t>
            </a:r>
            <a:endParaRPr lang="en-US" altLang="ko-KR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+mn-ea"/>
              </a:rPr>
              <a:t>생선의 특징을 알면 쉽게 구분할 수 있음</a:t>
            </a:r>
            <a:endParaRPr lang="en-US" altLang="ko-KR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+mn-ea"/>
              </a:rPr>
              <a:t>생선의 길이가 </a:t>
            </a:r>
            <a:r>
              <a:rPr lang="en-US" altLang="ko-KR">
                <a:latin typeface="+mn-ea"/>
              </a:rPr>
              <a:t>30cm </a:t>
            </a:r>
            <a:r>
              <a:rPr lang="ko-KR" altLang="en-US">
                <a:latin typeface="+mn-ea"/>
              </a:rPr>
              <a:t>이상이면 도미</a:t>
            </a:r>
            <a:endParaRPr lang="en-US" altLang="ko-KR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228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3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마켓과 머신러닝</a:t>
            </a:r>
            <a:endParaRPr lang="ko-KR" altLang="en-US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E8DCA5-6F56-5E40-2864-E4C9B9C0E4EB}"/>
              </a:ext>
            </a:extLst>
          </p:cNvPr>
          <p:cNvSpPr txBox="1"/>
          <p:nvPr/>
        </p:nvSpPr>
        <p:spPr>
          <a:xfrm>
            <a:off x="660530" y="5249068"/>
            <a:ext cx="9389058" cy="461665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0" dirty="0">
                <a:solidFill>
                  <a:srgbClr val="EBBBFF"/>
                </a:solidFill>
                <a:effectLst/>
                <a:latin typeface="+mn-ea"/>
              </a:rPr>
              <a:t>if</a:t>
            </a:r>
            <a:r>
              <a:rPr lang="en-US" altLang="ko-KR" sz="12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200" b="0" dirty="0">
                <a:solidFill>
                  <a:srgbClr val="FF9DA4"/>
                </a:solidFill>
                <a:effectLst/>
                <a:latin typeface="+mn-ea"/>
              </a:rPr>
              <a:t>fish_length</a:t>
            </a:r>
            <a:r>
              <a:rPr lang="en-US" altLang="ko-KR" sz="12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200" b="0" dirty="0">
                <a:solidFill>
                  <a:srgbClr val="99FFFF"/>
                </a:solidFill>
                <a:effectLst/>
                <a:latin typeface="+mn-ea"/>
              </a:rPr>
              <a:t>&gt;</a:t>
            </a:r>
            <a:r>
              <a:rPr lang="en-US" altLang="ko-KR" sz="120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ko-KR" sz="1200" b="0" dirty="0">
                <a:solidFill>
                  <a:srgbClr val="FFC58F"/>
                </a:solidFill>
                <a:effectLst/>
                <a:latin typeface="+mn-ea"/>
              </a:rPr>
              <a:t>30</a:t>
            </a:r>
            <a:r>
              <a:rPr lang="en-US" altLang="ko-KR" sz="1200" b="0" dirty="0">
                <a:solidFill>
                  <a:srgbClr val="FFFFFF"/>
                </a:solidFill>
                <a:effectLst/>
                <a:latin typeface="+mn-ea"/>
              </a:rPr>
              <a:t>:</a:t>
            </a:r>
          </a:p>
          <a:p>
            <a:r>
              <a:rPr lang="en-US" altLang="ko-KR" sz="1200" b="0" dirty="0">
                <a:solidFill>
                  <a:srgbClr val="FFFFFF"/>
                </a:solidFill>
                <a:effectLst/>
                <a:latin typeface="+mn-ea"/>
              </a:rPr>
              <a:t>    </a:t>
            </a:r>
            <a:r>
              <a:rPr lang="en-US" altLang="ko-KR" sz="1200" b="0" dirty="0">
                <a:solidFill>
                  <a:srgbClr val="BBDAFF"/>
                </a:solidFill>
                <a:effectLst/>
                <a:latin typeface="+mn-ea"/>
              </a:rPr>
              <a:t>print(</a:t>
            </a:r>
            <a:r>
              <a:rPr lang="en-US" altLang="ko-KR" sz="1200" b="0" dirty="0">
                <a:solidFill>
                  <a:srgbClr val="D1F1A9"/>
                </a:solidFill>
                <a:effectLst/>
                <a:latin typeface="+mn-ea"/>
              </a:rPr>
              <a:t>"</a:t>
            </a:r>
            <a:r>
              <a:rPr lang="ko-KR" altLang="en-US" sz="1200" b="0" dirty="0">
                <a:solidFill>
                  <a:srgbClr val="D1F1A9"/>
                </a:solidFill>
                <a:effectLst/>
                <a:latin typeface="+mn-ea"/>
              </a:rPr>
              <a:t>도미</a:t>
            </a:r>
            <a:r>
              <a:rPr lang="en-US" altLang="ko-KR" sz="1200" b="0" dirty="0">
                <a:solidFill>
                  <a:srgbClr val="D1F1A9"/>
                </a:solidFill>
                <a:effectLst/>
                <a:latin typeface="+mn-ea"/>
              </a:rPr>
              <a:t>"</a:t>
            </a:r>
            <a:r>
              <a:rPr lang="en-US" altLang="ko-KR" sz="1200" b="0" dirty="0">
                <a:solidFill>
                  <a:srgbClr val="BBDAFF"/>
                </a:solidFill>
                <a:effectLst/>
                <a:latin typeface="+mn-ea"/>
              </a:rPr>
              <a:t>)</a:t>
            </a:r>
            <a:endParaRPr lang="ko-KR" altLang="en-US" sz="1200" b="0" dirty="0">
              <a:solidFill>
                <a:srgbClr val="FFFFFF"/>
              </a:solidFill>
              <a:effectLst/>
              <a:latin typeface="+mn-ea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F32F112-872C-EFE1-7922-16D3B6B4BF86}"/>
              </a:ext>
            </a:extLst>
          </p:cNvPr>
          <p:cNvGrpSpPr/>
          <p:nvPr/>
        </p:nvGrpSpPr>
        <p:grpSpPr>
          <a:xfrm>
            <a:off x="3189181" y="3284191"/>
            <a:ext cx="4331755" cy="1423966"/>
            <a:chOff x="2363551" y="3101311"/>
            <a:chExt cx="4331755" cy="1423966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02C8A93-12EB-0516-D009-782DC43B869E}"/>
                </a:ext>
              </a:extLst>
            </p:cNvPr>
            <p:cNvGrpSpPr/>
            <p:nvPr/>
          </p:nvGrpSpPr>
          <p:grpSpPr>
            <a:xfrm>
              <a:off x="5742806" y="3225185"/>
              <a:ext cx="952500" cy="1204479"/>
              <a:chOff x="3053286" y="3264234"/>
              <a:chExt cx="952500" cy="1204479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2B878B3B-6DA9-B75F-D3B8-B39D3CCA92F4}"/>
                  </a:ext>
                </a:extLst>
              </p:cNvPr>
              <p:cNvGrpSpPr/>
              <p:nvPr/>
            </p:nvGrpSpPr>
            <p:grpSpPr>
              <a:xfrm>
                <a:off x="3097227" y="4127878"/>
                <a:ext cx="864618" cy="177712"/>
                <a:chOff x="2906433" y="4183365"/>
                <a:chExt cx="960345" cy="197388"/>
              </a:xfrm>
            </p:grpSpPr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13D0EFA2-AA87-0BBB-43C6-2DBA80F4D7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06433" y="4183365"/>
                  <a:ext cx="0" cy="197388"/>
                </a:xfrm>
                <a:prstGeom prst="line">
                  <a:avLst/>
                </a:prstGeom>
                <a:ln w="12700">
                  <a:solidFill>
                    <a:srgbClr val="69258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1FB2C67A-70B5-49F9-62D3-629F97C582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66778" y="4183365"/>
                  <a:ext cx="0" cy="197388"/>
                </a:xfrm>
                <a:prstGeom prst="line">
                  <a:avLst/>
                </a:prstGeom>
                <a:ln w="12700">
                  <a:solidFill>
                    <a:srgbClr val="69258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직선 화살표 연결선 28">
                  <a:extLst>
                    <a:ext uri="{FF2B5EF4-FFF2-40B4-BE49-F238E27FC236}">
                      <a16:creationId xmlns:a16="http://schemas.microsoft.com/office/drawing/2014/main" id="{6BF09780-8BFC-A8A1-8E77-19999363D464}"/>
                    </a:ext>
                  </a:extLst>
                </p:cNvPr>
                <p:cNvCxnSpPr/>
                <p:nvPr/>
              </p:nvCxnSpPr>
              <p:spPr>
                <a:xfrm>
                  <a:off x="2906433" y="4282059"/>
                  <a:ext cx="960345" cy="0"/>
                </a:xfrm>
                <a:prstGeom prst="straightConnector1">
                  <a:avLst/>
                </a:prstGeom>
                <a:ln w="12700">
                  <a:solidFill>
                    <a:srgbClr val="69258A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EBC862E5-9CCF-93D0-6DAF-ED6E34FE30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53286" y="3264234"/>
                <a:ext cx="952500" cy="952500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DB9E8EF-40D9-9935-2D48-4270FC016344}"/>
                  </a:ext>
                </a:extLst>
              </p:cNvPr>
              <p:cNvSpPr txBox="1"/>
              <p:nvPr/>
            </p:nvSpPr>
            <p:spPr>
              <a:xfrm>
                <a:off x="3255564" y="4146894"/>
                <a:ext cx="598241" cy="3218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50" dirty="0">
                    <a:latin typeface="+mn-ea"/>
                  </a:rPr>
                  <a:t>31 cm</a:t>
                </a:r>
              </a:p>
            </p:txBody>
          </p:sp>
        </p:grpSp>
        <p:sp>
          <p:nvSpPr>
            <p:cNvPr id="20" name="말풍선: 모서리가 둥근 사각형 19">
              <a:extLst>
                <a:ext uri="{FF2B5EF4-FFF2-40B4-BE49-F238E27FC236}">
                  <a16:creationId xmlns:a16="http://schemas.microsoft.com/office/drawing/2014/main" id="{2A6CE24A-9382-95BF-F672-EEBDB8FAD98C}"/>
                </a:ext>
              </a:extLst>
            </p:cNvPr>
            <p:cNvSpPr/>
            <p:nvPr/>
          </p:nvSpPr>
          <p:spPr>
            <a:xfrm>
              <a:off x="3853534" y="3337035"/>
              <a:ext cx="1492813" cy="653940"/>
            </a:xfrm>
            <a:prstGeom prst="wedgeRoundRectCallout">
              <a:avLst>
                <a:gd name="adj1" fmla="val -65383"/>
                <a:gd name="adj2" fmla="val 35935"/>
                <a:gd name="adj3" fmla="val 16667"/>
              </a:avLst>
            </a:prstGeom>
            <a:solidFill>
              <a:schemeClr val="bg1"/>
            </a:solidFill>
            <a:ln>
              <a:solidFill>
                <a:srgbClr val="6925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도미의 크기는 </a:t>
              </a:r>
              <a:r>
                <a:rPr lang="en-US" altLang="ko-KR" sz="1100" dirty="0">
                  <a:solidFill>
                    <a:schemeClr val="tx1"/>
                  </a:solidFill>
                  <a:latin typeface="+mn-ea"/>
                </a:rPr>
                <a:t>30~40cm </a:t>
              </a:r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입니다</a:t>
              </a:r>
              <a:r>
                <a:rPr lang="en-US" altLang="ko-KR" sz="1100" dirty="0">
                  <a:solidFill>
                    <a:schemeClr val="tx1"/>
                  </a:solidFill>
                  <a:latin typeface="+mn-ea"/>
                </a:rPr>
                <a:t>.</a:t>
              </a:r>
              <a:endParaRPr lang="ko-KR" altLang="en-US" sz="1100" dirty="0"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EFCDFA9-EFD3-4E08-095F-0E98BF76B139}"/>
                </a:ext>
              </a:extLst>
            </p:cNvPr>
            <p:cNvGrpSpPr/>
            <p:nvPr/>
          </p:nvGrpSpPr>
          <p:grpSpPr>
            <a:xfrm>
              <a:off x="2363551" y="3101311"/>
              <a:ext cx="1328353" cy="1423966"/>
              <a:chOff x="2453796" y="3161492"/>
              <a:chExt cx="1328353" cy="1423966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B55F94A8-6CEF-76F8-1D3D-272A430A57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53796" y="3161492"/>
                <a:ext cx="1328353" cy="1328353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0F9D78-45D8-5A3F-358A-881D6935E140}"/>
                  </a:ext>
                </a:extLst>
              </p:cNvPr>
              <p:cNvSpPr txBox="1"/>
              <p:nvPr/>
            </p:nvSpPr>
            <p:spPr>
              <a:xfrm>
                <a:off x="2689008" y="4274026"/>
                <a:ext cx="857927" cy="311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50" dirty="0">
                    <a:latin typeface="+mn-ea"/>
                  </a:rPr>
                  <a:t>&lt;</a:t>
                </a:r>
                <a:r>
                  <a:rPr lang="ko-KR" altLang="en-US" sz="1050" dirty="0">
                    <a:latin typeface="+mn-ea"/>
                  </a:rPr>
                  <a:t>머신러닝</a:t>
                </a:r>
                <a:r>
                  <a:rPr lang="en-US" altLang="ko-KR" sz="1050" dirty="0">
                    <a:latin typeface="+mn-ea"/>
                  </a:rPr>
                  <a:t>&gt;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24431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4491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훈련 세트와 테스트 세트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35D533-8F3F-1888-3C4B-3E868D6D6850}"/>
              </a:ext>
            </a:extLst>
          </p:cNvPr>
          <p:cNvSpPr txBox="1"/>
          <p:nvPr/>
        </p:nvSpPr>
        <p:spPr>
          <a:xfrm>
            <a:off x="307111" y="858228"/>
            <a:ext cx="2951449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훈련 세트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테스트 세트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7B062C-60B3-2681-40D9-60D704E64DDC}"/>
              </a:ext>
            </a:extLst>
          </p:cNvPr>
          <p:cNvSpPr txBox="1"/>
          <p:nvPr/>
        </p:nvSpPr>
        <p:spPr>
          <a:xfrm>
            <a:off x="1110578" y="1469441"/>
            <a:ext cx="9389058" cy="95410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train_input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fish_data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[: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35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</a:p>
          <a:p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train_target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fish_target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[: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35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b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test_input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fish_data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35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:]</a:t>
            </a:r>
          </a:p>
          <a:p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test_target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fish_target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35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:]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D44240-1D52-13B2-CF1E-B4D213006B50}"/>
              </a:ext>
            </a:extLst>
          </p:cNvPr>
          <p:cNvSpPr txBox="1"/>
          <p:nvPr/>
        </p:nvSpPr>
        <p:spPr>
          <a:xfrm>
            <a:off x="1110578" y="3463860"/>
            <a:ext cx="9389058" cy="52322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kn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kn</a:t>
            </a:r>
            <a:r>
              <a:rPr lang="en-US" altLang="ko-KR" sz="14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fit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train_input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train_target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kn</a:t>
            </a:r>
            <a:r>
              <a:rPr lang="en-US" altLang="ko-KR" sz="14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score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test_input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test_target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sz="1400" b="0" dirty="0">
              <a:solidFill>
                <a:srgbClr val="CCCCCC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7B5329-F24D-927A-357A-9D047DE8913E}"/>
              </a:ext>
            </a:extLst>
          </p:cNvPr>
          <p:cNvSpPr txBox="1"/>
          <p:nvPr/>
        </p:nvSpPr>
        <p:spPr>
          <a:xfrm>
            <a:off x="1110578" y="4208896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&gt;&gt;&gt; 0.0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249082-3DCB-E3C7-E875-F785007599FF}"/>
              </a:ext>
            </a:extLst>
          </p:cNvPr>
          <p:cNvSpPr txBox="1"/>
          <p:nvPr/>
        </p:nvSpPr>
        <p:spPr>
          <a:xfrm>
            <a:off x="1019476" y="2469812"/>
            <a:ext cx="9684061" cy="3427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latin typeface="+mn-ea"/>
              </a:rPr>
              <a:t>슬라이싱</a:t>
            </a:r>
            <a:r>
              <a:rPr lang="ko-KR" altLang="en-US" sz="1200" dirty="0">
                <a:latin typeface="+mn-ea"/>
              </a:rPr>
              <a:t> 연산으로 인덱스 </a:t>
            </a:r>
            <a:r>
              <a:rPr lang="en-US" altLang="ko-KR" sz="1200" dirty="0">
                <a:latin typeface="+mn-ea"/>
              </a:rPr>
              <a:t>0~34</a:t>
            </a:r>
            <a:r>
              <a:rPr lang="ko-KR" altLang="en-US" sz="1200" dirty="0">
                <a:latin typeface="+mn-ea"/>
              </a:rPr>
              <a:t>까지 처음 </a:t>
            </a:r>
            <a:r>
              <a:rPr lang="en-US" altLang="ko-KR" sz="1200" dirty="0">
                <a:latin typeface="+mn-ea"/>
              </a:rPr>
              <a:t>35</a:t>
            </a:r>
            <a:r>
              <a:rPr lang="ko-KR" altLang="en-US" sz="1200" dirty="0">
                <a:latin typeface="+mn-ea"/>
              </a:rPr>
              <a:t>개 샘플을 훈련 세트로 선택했고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인덱스 </a:t>
            </a:r>
            <a:r>
              <a:rPr lang="en-US" altLang="ko-KR" sz="1200" dirty="0">
                <a:latin typeface="+mn-ea"/>
              </a:rPr>
              <a:t>35~48</a:t>
            </a:r>
            <a:r>
              <a:rPr lang="ko-KR" altLang="en-US" sz="1200" dirty="0">
                <a:latin typeface="+mn-ea"/>
              </a:rPr>
              <a:t>싸기 나머지 </a:t>
            </a:r>
            <a:r>
              <a:rPr lang="en-US" altLang="ko-KR" sz="1200" dirty="0">
                <a:latin typeface="+mn-ea"/>
              </a:rPr>
              <a:t>14</a:t>
            </a:r>
            <a:r>
              <a:rPr lang="ko-KR" altLang="en-US" sz="1200" dirty="0">
                <a:latin typeface="+mn-ea"/>
              </a:rPr>
              <a:t>개 샘플을 테스트 세트로 선택함</a:t>
            </a:r>
            <a:endParaRPr lang="en-US" altLang="ko-KR" sz="12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DE901A-0D82-7C80-390C-96EAF889B3F3}"/>
              </a:ext>
            </a:extLst>
          </p:cNvPr>
          <p:cNvSpPr txBox="1"/>
          <p:nvPr/>
        </p:nvSpPr>
        <p:spPr>
          <a:xfrm>
            <a:off x="669238" y="2924244"/>
            <a:ext cx="10200228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데이터를 준비했으니 훈련 세트로 </a:t>
            </a:r>
            <a:r>
              <a:rPr lang="en-US" altLang="ko-KR" sz="1600" dirty="0">
                <a:latin typeface="+mn-ea"/>
              </a:rPr>
              <a:t>fit()</a:t>
            </a:r>
            <a:r>
              <a:rPr lang="ko-KR" altLang="en-US" sz="1600" dirty="0">
                <a:latin typeface="+mn-ea"/>
              </a:rPr>
              <a:t>메서드로 모델을 훈련하고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테스트 세트로 </a:t>
            </a:r>
            <a:r>
              <a:rPr lang="en-US" altLang="ko-KR" sz="1600" dirty="0">
                <a:latin typeface="+mn-ea"/>
              </a:rPr>
              <a:t>score()</a:t>
            </a:r>
            <a:r>
              <a:rPr lang="ko-KR" altLang="en-US" sz="1600" dirty="0">
                <a:latin typeface="+mn-ea"/>
              </a:rPr>
              <a:t>메서드로 모델 평가 진행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E342415-CE8B-D870-1735-A7C939B74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20</a:t>
            </a:fld>
            <a:r>
              <a:rPr lang="ko-KR" altLang="en-US"/>
              <a:t> </a:t>
            </a:r>
            <a:r>
              <a:rPr lang="en-US" altLang="ko-KR"/>
              <a:t>/ 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4209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35D533-8F3F-1888-3C4B-3E868D6D6850}"/>
              </a:ext>
            </a:extLst>
          </p:cNvPr>
          <p:cNvSpPr txBox="1"/>
          <p:nvPr/>
        </p:nvSpPr>
        <p:spPr>
          <a:xfrm>
            <a:off x="307111" y="858228"/>
            <a:ext cx="2828018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샘플링 편향</a:t>
            </a:r>
            <a:r>
              <a:rPr lang="en-US" altLang="ko-KR" sz="2000" baseline="30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Sampling Bias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2CB339-32A4-3E22-46F9-79A61DC669D6}"/>
              </a:ext>
            </a:extLst>
          </p:cNvPr>
          <p:cNvSpPr txBox="1"/>
          <p:nvPr/>
        </p:nvSpPr>
        <p:spPr>
          <a:xfrm>
            <a:off x="192228" y="100159"/>
            <a:ext cx="25234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샘플링 편향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BA26B9-3006-B743-23C8-0FB2058FE25A}"/>
              </a:ext>
            </a:extLst>
          </p:cNvPr>
          <p:cNvSpPr txBox="1"/>
          <p:nvPr/>
        </p:nvSpPr>
        <p:spPr>
          <a:xfrm>
            <a:off x="669238" y="1385004"/>
            <a:ext cx="9761005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훈련하는 데이터와 테스트하는 데이터에 도미와 빙어가 골고루 섞여 있어야 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훈련 세트와 테스트 세트에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샘플이 골고루 섞여 있지 않으면 샘플링이 한쪽으로 치우쳐 샘플링 편향이 발생함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이런 작업을 간편하게 처리할 수 있도록 파이썬 라이브러리인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넘파이</a:t>
            </a:r>
            <a:r>
              <a:rPr lang="en-US" altLang="ko-KR" sz="1600" baseline="30000" dirty="0" err="1">
                <a:solidFill>
                  <a:srgbClr val="69258A"/>
                </a:solidFill>
                <a:latin typeface="+mn-ea"/>
              </a:rPr>
              <a:t>Numpy</a:t>
            </a:r>
            <a:r>
              <a:rPr lang="ko-KR" altLang="en-US" sz="1600" dirty="0">
                <a:latin typeface="+mn-ea"/>
              </a:rPr>
              <a:t>를 사용함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D79903-BF09-EDE6-49E3-AC91EB8C1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21</a:t>
            </a:fld>
            <a:r>
              <a:rPr lang="ko-KR" altLang="en-US"/>
              <a:t> </a:t>
            </a:r>
            <a:r>
              <a:rPr lang="en-US" altLang="ko-KR"/>
              <a:t>/ 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9795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17155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3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넘파이</a:t>
            </a:r>
            <a:endParaRPr lang="ko-KR" altLang="en-US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A30E63-275F-B437-1E8B-7C106D02AAB5}"/>
              </a:ext>
            </a:extLst>
          </p:cNvPr>
          <p:cNvSpPr txBox="1"/>
          <p:nvPr/>
        </p:nvSpPr>
        <p:spPr>
          <a:xfrm>
            <a:off x="307111" y="858228"/>
            <a:ext cx="176202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넘파이</a:t>
            </a:r>
            <a:r>
              <a:rPr lang="en-US" altLang="ko-KR" sz="2000" baseline="30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Numpy</a:t>
            </a:r>
            <a:endParaRPr lang="en-US" altLang="ko-KR" sz="2000" baseline="30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295FA4-04CD-C7BF-53FF-768B6D62D665}"/>
              </a:ext>
            </a:extLst>
          </p:cNvPr>
          <p:cNvSpPr txBox="1"/>
          <p:nvPr/>
        </p:nvSpPr>
        <p:spPr>
          <a:xfrm>
            <a:off x="669238" y="1385004"/>
            <a:ext cx="6652783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넘파이는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파이썬의</a:t>
            </a:r>
            <a:r>
              <a:rPr lang="ko-KR" altLang="en-US" sz="1600" dirty="0">
                <a:latin typeface="+mn-ea"/>
              </a:rPr>
              <a:t> 대표적인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배열</a:t>
            </a:r>
            <a:r>
              <a:rPr lang="en-US" altLang="ko-KR" sz="1600" baseline="30000" dirty="0">
                <a:solidFill>
                  <a:srgbClr val="69258A"/>
                </a:solidFill>
                <a:latin typeface="+mn-ea"/>
              </a:rPr>
              <a:t>array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라이브러리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고차원의 배열을 손쉽게 만들고 조작할 수 있는 간편한 도구를 많이 제공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F96A23-848F-8BAA-8837-DDA486A961D9}"/>
              </a:ext>
            </a:extLst>
          </p:cNvPr>
          <p:cNvSpPr txBox="1"/>
          <p:nvPr/>
        </p:nvSpPr>
        <p:spPr>
          <a:xfrm>
            <a:off x="1110578" y="2300165"/>
            <a:ext cx="9389058" cy="95410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586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numpy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C586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as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np</a:t>
            </a:r>
            <a:endParaRPr lang="en-US" altLang="ko-KR" sz="1400" dirty="0">
              <a:solidFill>
                <a:srgbClr val="CCCCCC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input_arr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np</a:t>
            </a:r>
            <a:r>
              <a:rPr lang="en-US" altLang="ko-KR" sz="14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array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fish_data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target_arr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np</a:t>
            </a:r>
            <a:r>
              <a:rPr lang="en-US" altLang="ko-KR" sz="14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array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fish_target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400" dirty="0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input_arr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sz="1400" b="0" dirty="0">
              <a:solidFill>
                <a:srgbClr val="CCCCCC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842A0F-7CFA-F53F-54A3-0FFA69F91B3B}"/>
              </a:ext>
            </a:extLst>
          </p:cNvPr>
          <p:cNvSpPr txBox="1"/>
          <p:nvPr/>
        </p:nvSpPr>
        <p:spPr>
          <a:xfrm>
            <a:off x="1110578" y="3435308"/>
            <a:ext cx="9389058" cy="1169551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&gt;&gt;&gt;</a:t>
            </a:r>
            <a:endParaRPr lang="en-US" altLang="ko-KR" sz="1400" dirty="0">
              <a:solidFill>
                <a:srgbClr val="CCCCCC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[[ 25.4 242. ] 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[ 26.3 290. ]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...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[ 15. 19.9]]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61EE5B-17B7-F650-85DD-189B79EF65C0}"/>
              </a:ext>
            </a:extLst>
          </p:cNvPr>
          <p:cNvSpPr txBox="1"/>
          <p:nvPr/>
        </p:nvSpPr>
        <p:spPr>
          <a:xfrm>
            <a:off x="1110578" y="4819515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input_arr</a:t>
            </a:r>
            <a:r>
              <a:rPr lang="en-US" altLang="ko-KR" sz="14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shape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sz="1400" b="0" dirty="0">
              <a:solidFill>
                <a:srgbClr val="CCCCCC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EF52E0-D22A-9967-72C7-30DB913368FB}"/>
              </a:ext>
            </a:extLst>
          </p:cNvPr>
          <p:cNvSpPr txBox="1"/>
          <p:nvPr/>
        </p:nvSpPr>
        <p:spPr>
          <a:xfrm>
            <a:off x="1110578" y="5277231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&gt;&gt;&gt; (49, 2)</a:t>
            </a:r>
            <a:endParaRPr lang="en-US" altLang="ko-KR" sz="1400" b="0" dirty="0">
              <a:solidFill>
                <a:srgbClr val="CCCCCC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127D4F6B-F576-A63C-F5FA-D30B95A02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22</a:t>
            </a:fld>
            <a:r>
              <a:rPr lang="ko-KR" altLang="en-US"/>
              <a:t> </a:t>
            </a:r>
            <a:r>
              <a:rPr lang="en-US" altLang="ko-KR"/>
              <a:t>/ 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7919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17155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3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넘파이</a:t>
            </a:r>
            <a:endParaRPr lang="ko-KR" altLang="en-US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A30E63-275F-B437-1E8B-7C106D02AAB5}"/>
              </a:ext>
            </a:extLst>
          </p:cNvPr>
          <p:cNvSpPr txBox="1"/>
          <p:nvPr/>
        </p:nvSpPr>
        <p:spPr>
          <a:xfrm>
            <a:off x="307111" y="858228"/>
            <a:ext cx="176202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넘파이</a:t>
            </a:r>
            <a:r>
              <a:rPr lang="en-US" altLang="ko-KR" sz="2000" baseline="30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Numpy</a:t>
            </a:r>
            <a:endParaRPr lang="en-US" altLang="ko-KR" sz="2000" baseline="30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295FA4-04CD-C7BF-53FF-768B6D62D665}"/>
              </a:ext>
            </a:extLst>
          </p:cNvPr>
          <p:cNvSpPr txBox="1"/>
          <p:nvPr/>
        </p:nvSpPr>
        <p:spPr>
          <a:xfrm>
            <a:off x="669238" y="1385004"/>
            <a:ext cx="9770623" cy="1903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준비한 배열을 랜덤하게 샘플을 선택해 훈련 세트와 테스트 </a:t>
            </a:r>
            <a:r>
              <a:rPr lang="ko-KR" altLang="en-US" sz="1600">
                <a:latin typeface="+mn-ea"/>
              </a:rPr>
              <a:t>세트로 만듦</a:t>
            </a:r>
            <a:endParaRPr lang="en-US" altLang="ko-KR" sz="160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>
                <a:solidFill>
                  <a:srgbClr val="69258A"/>
                </a:solidFill>
                <a:latin typeface="+mn-ea"/>
              </a:rPr>
              <a:t>input_arr</a:t>
            </a:r>
            <a:r>
              <a:rPr lang="ko-KR" altLang="en-US" sz="1600">
                <a:solidFill>
                  <a:srgbClr val="69258A"/>
                </a:solidFill>
                <a:latin typeface="+mn-ea"/>
              </a:rPr>
              <a:t>와 </a:t>
            </a:r>
            <a:r>
              <a:rPr lang="en-US" altLang="ko-KR" sz="1600">
                <a:solidFill>
                  <a:srgbClr val="69258A"/>
                </a:solidFill>
                <a:latin typeface="+mn-ea"/>
              </a:rPr>
              <a:t>target_arr</a:t>
            </a:r>
            <a:r>
              <a:rPr lang="ko-KR" altLang="en-US" sz="1600">
                <a:solidFill>
                  <a:srgbClr val="69258A"/>
                </a:solidFill>
                <a:latin typeface="+mn-ea"/>
              </a:rPr>
              <a:t>에서 같은 위치는 함께 선택되어야 한다는 것을 주의</a:t>
            </a:r>
            <a:endParaRPr lang="en-US" altLang="ko-KR" sz="160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+mn-ea"/>
              </a:rPr>
              <a:t>이때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항상 인덱스 값을 기억할 수 없으니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인덱스를 섞은 다음 </a:t>
            </a:r>
            <a:r>
              <a:rPr lang="en-US" altLang="ko-KR" sz="1600" dirty="0" err="1">
                <a:solidFill>
                  <a:srgbClr val="69258A"/>
                </a:solidFill>
                <a:latin typeface="+mn-ea"/>
              </a:rPr>
              <a:t>input_arr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와 </a:t>
            </a:r>
            <a:r>
              <a:rPr lang="en-US" altLang="ko-KR" sz="1600" dirty="0" err="1">
                <a:solidFill>
                  <a:srgbClr val="69258A"/>
                </a:solidFill>
                <a:latin typeface="+mn-ea"/>
              </a:rPr>
              <a:t>target_arr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에서 샘플을 선택하면</a:t>
            </a:r>
            <a:br>
              <a:rPr lang="en-US" altLang="ko-KR" sz="1600" dirty="0">
                <a:solidFill>
                  <a:srgbClr val="69258A"/>
                </a:solidFill>
                <a:latin typeface="+mn-ea"/>
              </a:rPr>
            </a:b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무작위로 훈련 세트를 나눌 수 있음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넘파이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 err="1">
                <a:latin typeface="+mn-ea"/>
              </a:rPr>
              <a:t>arange</a:t>
            </a:r>
            <a:r>
              <a:rPr lang="en-US" altLang="ko-KR" sz="1600" dirty="0">
                <a:latin typeface="+mn-ea"/>
              </a:rPr>
              <a:t>() </a:t>
            </a:r>
            <a:r>
              <a:rPr lang="ko-KR" altLang="en-US" sz="1600" dirty="0">
                <a:latin typeface="+mn-ea"/>
              </a:rPr>
              <a:t>함수를 사용하면 인덱스를 간단히 만들 수 있음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3BA18A-CA6E-A744-56D9-E9FC6E129E47}"/>
              </a:ext>
            </a:extLst>
          </p:cNvPr>
          <p:cNvSpPr txBox="1"/>
          <p:nvPr/>
        </p:nvSpPr>
        <p:spPr>
          <a:xfrm>
            <a:off x="1110578" y="3788306"/>
            <a:ext cx="9389058" cy="1169551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586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numpy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C586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as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np</a:t>
            </a:r>
            <a:endParaRPr lang="en-US" altLang="ko-KR" sz="1400" dirty="0">
              <a:solidFill>
                <a:srgbClr val="CCCCCC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 err="1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np</a:t>
            </a:r>
            <a:r>
              <a:rPr lang="en-US" altLang="ko-KR" sz="14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dirty="0" err="1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random</a:t>
            </a:r>
            <a:r>
              <a:rPr lang="en-US" altLang="ko-KR" sz="14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seed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42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4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index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np</a:t>
            </a:r>
            <a:r>
              <a:rPr lang="en-US" altLang="ko-KR" sz="14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arange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49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400" dirty="0" err="1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np</a:t>
            </a:r>
            <a:r>
              <a:rPr lang="en-US" altLang="ko-KR" sz="14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dirty="0" err="1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random</a:t>
            </a:r>
            <a:r>
              <a:rPr lang="en-US" altLang="ko-KR" sz="14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shuffle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index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400" dirty="0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index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sz="1400" b="0" dirty="0">
              <a:solidFill>
                <a:srgbClr val="CCCCCC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DA3ABA2-9B73-7A42-31CA-BB69C156E322}"/>
              </a:ext>
            </a:extLst>
          </p:cNvPr>
          <p:cNvCxnSpPr>
            <a:cxnSpLocks/>
          </p:cNvCxnSpPr>
          <p:nvPr/>
        </p:nvCxnSpPr>
        <p:spPr>
          <a:xfrm>
            <a:off x="2843558" y="4154928"/>
            <a:ext cx="1229096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874A004-00E8-2E18-DA2D-8F6870985167}"/>
              </a:ext>
            </a:extLst>
          </p:cNvPr>
          <p:cNvSpPr txBox="1"/>
          <p:nvPr/>
        </p:nvSpPr>
        <p:spPr>
          <a:xfrm>
            <a:off x="4137453" y="4027829"/>
            <a:ext cx="42450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FFFF00"/>
                </a:solidFill>
                <a:latin typeface="+mn-ea"/>
              </a:rPr>
              <a:t>무작위 결과를 만드는 함수들은 실행할 때마다 다른 결과를 만드는데</a:t>
            </a:r>
            <a:r>
              <a:rPr lang="en-US" altLang="ko-KR" sz="1100" dirty="0">
                <a:solidFill>
                  <a:srgbClr val="FFFF00"/>
                </a:solidFill>
                <a:latin typeface="+mn-ea"/>
              </a:rPr>
              <a:t>, </a:t>
            </a:r>
            <a:br>
              <a:rPr lang="en-US" altLang="ko-KR" sz="1100" dirty="0">
                <a:solidFill>
                  <a:srgbClr val="FFFF00"/>
                </a:solidFill>
                <a:latin typeface="+mn-ea"/>
              </a:rPr>
            </a:br>
            <a:r>
              <a:rPr lang="en-US" altLang="ko-KR" sz="1100" dirty="0">
                <a:solidFill>
                  <a:srgbClr val="FFFF00"/>
                </a:solidFill>
                <a:latin typeface="+mn-ea"/>
              </a:rPr>
              <a:t>random seed</a:t>
            </a:r>
            <a:r>
              <a:rPr lang="ko-KR" altLang="en-US" sz="1100" dirty="0">
                <a:solidFill>
                  <a:srgbClr val="FFFF00"/>
                </a:solidFill>
                <a:latin typeface="+mn-ea"/>
              </a:rPr>
              <a:t>를 지정하면 동일한 결과를 얻을 수 있음 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A75CB97-F184-054E-CC30-621863127351}"/>
              </a:ext>
            </a:extLst>
          </p:cNvPr>
          <p:cNvCxnSpPr>
            <a:cxnSpLocks/>
          </p:cNvCxnSpPr>
          <p:nvPr/>
        </p:nvCxnSpPr>
        <p:spPr>
          <a:xfrm>
            <a:off x="3448424" y="4609894"/>
            <a:ext cx="62423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857EDB2-C6D6-AB3C-A00A-F0B3DF376570}"/>
              </a:ext>
            </a:extLst>
          </p:cNvPr>
          <p:cNvSpPr txBox="1"/>
          <p:nvPr/>
        </p:nvSpPr>
        <p:spPr>
          <a:xfrm>
            <a:off x="4137453" y="4482795"/>
            <a:ext cx="42450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FFF00"/>
                </a:solidFill>
                <a:latin typeface="+mn-ea"/>
              </a:rPr>
              <a:t>주어진 배열을 무작위로 섞어 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B9931B-A5B5-CF85-F5EA-1C8DA911704D}"/>
              </a:ext>
            </a:extLst>
          </p:cNvPr>
          <p:cNvSpPr txBox="1"/>
          <p:nvPr/>
        </p:nvSpPr>
        <p:spPr>
          <a:xfrm>
            <a:off x="1110578" y="5140590"/>
            <a:ext cx="9389058" cy="52322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&gt;&gt;&gt; 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[13 45 47 44 17 27 26 25 31 19 12 4 34 8 3 6 40 41 46 15 9 16 24 33 30 0 43 32 5 29 11 36 1 21 2 37 35 23 39 10 22 18 48 20 7 42 14 28 38]</a:t>
            </a:r>
            <a:endParaRPr lang="ko-KR" altLang="en-US" sz="1400" dirty="0"/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C753597F-2166-93D1-0C46-48BBDA0CB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23</a:t>
            </a:fld>
            <a:r>
              <a:rPr lang="ko-KR" altLang="en-US"/>
              <a:t> </a:t>
            </a:r>
            <a:r>
              <a:rPr lang="en-US" altLang="ko-KR"/>
              <a:t>/ 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6467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17155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3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넘파이</a:t>
            </a:r>
            <a:endParaRPr lang="ko-KR" altLang="en-US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A30E63-275F-B437-1E8B-7C106D02AAB5}"/>
              </a:ext>
            </a:extLst>
          </p:cNvPr>
          <p:cNvSpPr txBox="1"/>
          <p:nvPr/>
        </p:nvSpPr>
        <p:spPr>
          <a:xfrm>
            <a:off x="307111" y="858228"/>
            <a:ext cx="176202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넘파이</a:t>
            </a:r>
            <a:r>
              <a:rPr lang="en-US" altLang="ko-KR" sz="2000" baseline="30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Numpy</a:t>
            </a:r>
            <a:endParaRPr lang="en-US" altLang="ko-KR" sz="2000" baseline="30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295FA4-04CD-C7BF-53FF-768B6D62D665}"/>
              </a:ext>
            </a:extLst>
          </p:cNvPr>
          <p:cNvSpPr txBox="1"/>
          <p:nvPr/>
        </p:nvSpPr>
        <p:spPr>
          <a:xfrm>
            <a:off x="669238" y="1385004"/>
            <a:ext cx="8741496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넘파이는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슬라이싱</a:t>
            </a:r>
            <a:r>
              <a:rPr lang="ko-KR" altLang="en-US" sz="1600" dirty="0">
                <a:latin typeface="+mn-ea"/>
              </a:rPr>
              <a:t> 외에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배열 인덱싱</a:t>
            </a:r>
            <a:r>
              <a:rPr lang="en-US" altLang="ko-KR" sz="1600" baseline="30000" dirty="0">
                <a:solidFill>
                  <a:srgbClr val="69258A"/>
                </a:solidFill>
                <a:latin typeface="+mn-ea"/>
              </a:rPr>
              <a:t>Array Indexing</a:t>
            </a:r>
            <a:r>
              <a:rPr lang="ko-KR" altLang="en-US" sz="1600" dirty="0">
                <a:latin typeface="+mn-ea"/>
              </a:rPr>
              <a:t>이란 기능을 제공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배열 인덱싱은 </a:t>
            </a:r>
            <a:r>
              <a:rPr lang="en-US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개의 인덱스가 아닌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여러 개의 인덱스로 한 번에 여러 개의 원소를 선택할 수 있음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B8123A-D151-57DA-6351-B65C98427B6F}"/>
              </a:ext>
            </a:extLst>
          </p:cNvPr>
          <p:cNvSpPr txBox="1"/>
          <p:nvPr/>
        </p:nvSpPr>
        <p:spPr>
          <a:xfrm>
            <a:off x="1110578" y="2324071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input_arr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[[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]])</a:t>
            </a:r>
            <a:endParaRPr lang="en-US" altLang="ko-KR" sz="1400" b="0" dirty="0">
              <a:solidFill>
                <a:srgbClr val="CCCCCC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0C685D-6FEF-1C93-032D-6404F06AE86F}"/>
              </a:ext>
            </a:extLst>
          </p:cNvPr>
          <p:cNvSpPr txBox="1"/>
          <p:nvPr/>
        </p:nvSpPr>
        <p:spPr>
          <a:xfrm>
            <a:off x="1110578" y="2775441"/>
            <a:ext cx="9389058" cy="52322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&gt;&gt;&gt; 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[[ 26.3 290. ] </a:t>
            </a:r>
            <a:b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 [ 29. 363. ]]</a:t>
            </a:r>
            <a:endParaRPr lang="ko-KR" altLang="en-US" sz="140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5676789-A4FD-BC33-F1BD-648731A73872}"/>
              </a:ext>
            </a:extLst>
          </p:cNvPr>
          <p:cNvCxnSpPr>
            <a:cxnSpLocks/>
          </p:cNvCxnSpPr>
          <p:nvPr/>
        </p:nvCxnSpPr>
        <p:spPr>
          <a:xfrm>
            <a:off x="3448424" y="2470321"/>
            <a:ext cx="62423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7F449B8-8638-9F28-1DE9-324D105B6684}"/>
              </a:ext>
            </a:extLst>
          </p:cNvPr>
          <p:cNvSpPr txBox="1"/>
          <p:nvPr/>
        </p:nvSpPr>
        <p:spPr>
          <a:xfrm>
            <a:off x="4137453" y="2343222"/>
            <a:ext cx="42450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FFF00"/>
                </a:solidFill>
                <a:latin typeface="+mn-ea"/>
              </a:rPr>
              <a:t>두 번째와 네 번째 샘플을 선택하여 출력할 수 있음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C84C5A-EDA6-5C77-822F-2786BE18BA68}"/>
              </a:ext>
            </a:extLst>
          </p:cNvPr>
          <p:cNvSpPr txBox="1"/>
          <p:nvPr/>
        </p:nvSpPr>
        <p:spPr>
          <a:xfrm>
            <a:off x="669238" y="3559340"/>
            <a:ext cx="8460971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비슷한 방식으로 리스트 대신 </a:t>
            </a:r>
            <a:r>
              <a:rPr lang="ko-KR" altLang="en-US" sz="1600" dirty="0" err="1">
                <a:latin typeface="+mn-ea"/>
              </a:rPr>
              <a:t>넘파이</a:t>
            </a:r>
            <a:r>
              <a:rPr lang="ko-KR" altLang="en-US" sz="1600" dirty="0">
                <a:latin typeface="+mn-ea"/>
              </a:rPr>
              <a:t> 배열을 인덱스로 전달할 수도 있음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앞서 만든 </a:t>
            </a:r>
            <a:r>
              <a:rPr lang="en-US" altLang="ko-KR" sz="1600" dirty="0">
                <a:latin typeface="+mn-ea"/>
              </a:rPr>
              <a:t>index </a:t>
            </a:r>
            <a:r>
              <a:rPr lang="ko-KR" altLang="en-US" sz="1600" dirty="0">
                <a:latin typeface="+mn-ea"/>
              </a:rPr>
              <a:t>배열의 처음 </a:t>
            </a:r>
            <a:r>
              <a:rPr lang="en-US" altLang="ko-KR" sz="1600" dirty="0">
                <a:latin typeface="+mn-ea"/>
              </a:rPr>
              <a:t>35</a:t>
            </a:r>
            <a:r>
              <a:rPr lang="ko-KR" altLang="en-US" sz="1600" dirty="0">
                <a:latin typeface="+mn-ea"/>
              </a:rPr>
              <a:t>개의 샘플을 훈련 세트로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나머지 </a:t>
            </a:r>
            <a:r>
              <a:rPr lang="en-US" altLang="ko-KR" sz="1600" dirty="0">
                <a:latin typeface="+mn-ea"/>
              </a:rPr>
              <a:t>14</a:t>
            </a:r>
            <a:r>
              <a:rPr lang="ko-KR" altLang="en-US" sz="1600" dirty="0">
                <a:latin typeface="+mn-ea"/>
              </a:rPr>
              <a:t>개를 테스트 세트로 만듦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C8BDFF-2EB5-79DD-0E81-6A1F5640FD5D}"/>
              </a:ext>
            </a:extLst>
          </p:cNvPr>
          <p:cNvSpPr txBox="1"/>
          <p:nvPr/>
        </p:nvSpPr>
        <p:spPr>
          <a:xfrm>
            <a:off x="1118924" y="4480220"/>
            <a:ext cx="9389058" cy="52322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train_input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input_arr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4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index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[: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35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]]</a:t>
            </a:r>
          </a:p>
          <a:p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train_target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target_arr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4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index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[: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35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]]</a:t>
            </a:r>
            <a:endParaRPr lang="en-US" altLang="ko-KR" sz="1400" b="0" dirty="0">
              <a:solidFill>
                <a:srgbClr val="CCCCCC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C62C7-0950-D7AD-C7FD-4A86B0BB23B3}"/>
              </a:ext>
            </a:extLst>
          </p:cNvPr>
          <p:cNvSpPr txBox="1"/>
          <p:nvPr/>
        </p:nvSpPr>
        <p:spPr>
          <a:xfrm>
            <a:off x="1118924" y="5147033"/>
            <a:ext cx="9389058" cy="52322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test_input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input_arr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4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index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35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:]]</a:t>
            </a:r>
          </a:p>
          <a:p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test_target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target_arr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4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index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35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:]]</a:t>
            </a:r>
            <a:endParaRPr lang="en-US" altLang="ko-KR" sz="1400" b="0" dirty="0">
              <a:solidFill>
                <a:srgbClr val="CCCCCC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26375F9D-84FD-3D97-8357-727C63A01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24</a:t>
            </a:fld>
            <a:r>
              <a:rPr lang="ko-KR" altLang="en-US"/>
              <a:t> </a:t>
            </a:r>
            <a:r>
              <a:rPr lang="en-US" altLang="ko-KR"/>
              <a:t>/ 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7542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17155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3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넘파이</a:t>
            </a:r>
            <a:endParaRPr lang="ko-KR" altLang="en-US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A30E63-275F-B437-1E8B-7C106D02AAB5}"/>
              </a:ext>
            </a:extLst>
          </p:cNvPr>
          <p:cNvSpPr txBox="1"/>
          <p:nvPr/>
        </p:nvSpPr>
        <p:spPr>
          <a:xfrm>
            <a:off x="307111" y="858228"/>
            <a:ext cx="176202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넘파이</a:t>
            </a:r>
            <a:r>
              <a:rPr lang="en-US" altLang="ko-KR" sz="2000" baseline="30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Numpy</a:t>
            </a:r>
            <a:endParaRPr lang="en-US" altLang="ko-KR" sz="2000" baseline="30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942190-C108-2501-D0B2-766DC7AA52E3}"/>
              </a:ext>
            </a:extLst>
          </p:cNvPr>
          <p:cNvSpPr txBox="1"/>
          <p:nvPr/>
        </p:nvSpPr>
        <p:spPr>
          <a:xfrm>
            <a:off x="1110578" y="1463465"/>
            <a:ext cx="9389058" cy="160043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586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matplotlib</a:t>
            </a:r>
            <a:r>
              <a:rPr lang="en-US" altLang="ko-KR" sz="14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dirty="0" err="1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pyplot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C586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as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plt</a:t>
            </a:r>
            <a:endParaRPr lang="en-US" altLang="ko-KR" sz="1400" dirty="0">
              <a:solidFill>
                <a:srgbClr val="CCCCCC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b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400" dirty="0" err="1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plt</a:t>
            </a:r>
            <a:r>
              <a:rPr lang="en-US" altLang="ko-KR" sz="14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scatter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train_input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[:,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], 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train_input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[:,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</a:p>
          <a:p>
            <a:r>
              <a:rPr lang="en-US" altLang="ko-KR" sz="1400" dirty="0" err="1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plt</a:t>
            </a:r>
            <a:r>
              <a:rPr lang="en-US" altLang="ko-KR" sz="14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scatter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test_input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[:,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], 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test_input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[:,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</a:p>
          <a:p>
            <a:r>
              <a:rPr lang="en-US" altLang="ko-KR" sz="1400" dirty="0" err="1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plt</a:t>
            </a:r>
            <a:r>
              <a:rPr lang="en-US" altLang="ko-KR" sz="14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xlabel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'length'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400" dirty="0" err="1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plt</a:t>
            </a:r>
            <a:r>
              <a:rPr lang="en-US" altLang="ko-KR" sz="14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ylabel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'weight'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400" dirty="0" err="1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plt</a:t>
            </a:r>
            <a:r>
              <a:rPr lang="en-US" altLang="ko-KR" sz="14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show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en-US" altLang="ko-KR" sz="1400" b="0" dirty="0">
              <a:solidFill>
                <a:srgbClr val="CCCCCC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B105FA-09F2-D7AE-BFBD-7B5405B02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924" y="3303295"/>
            <a:ext cx="3762375" cy="24955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A9FAAA-1C66-CBD3-F21B-C7CAA33870F3}"/>
              </a:ext>
            </a:extLst>
          </p:cNvPr>
          <p:cNvSpPr txBox="1"/>
          <p:nvPr/>
        </p:nvSpPr>
        <p:spPr>
          <a:xfrm>
            <a:off x="5059582" y="3181622"/>
            <a:ext cx="3313728" cy="619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파란색이 훈련 세트이고 주황색이 테스트 세트</a:t>
            </a:r>
            <a:endParaRPr lang="en-US" altLang="ko-KR" sz="12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양쪽에 도미와 빙어가 모두 섞여 있음을 확인</a:t>
            </a:r>
            <a:endParaRPr lang="en-US" altLang="ko-KR" sz="1200" dirty="0">
              <a:latin typeface="+mn-ea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3016E321-FCEC-B335-6CED-C818F553B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25</a:t>
            </a:fld>
            <a:r>
              <a:rPr lang="ko-KR" altLang="en-US"/>
              <a:t> </a:t>
            </a:r>
            <a:r>
              <a:rPr lang="en-US" altLang="ko-KR"/>
              <a:t>/ 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8675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48445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두 번째 </a:t>
            </a:r>
            <a:r>
              <a:rPr lang="ko-KR" altLang="en-US" sz="3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머신러닝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프로그램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23BD85-021E-1110-418A-547CEB4B492E}"/>
              </a:ext>
            </a:extLst>
          </p:cNvPr>
          <p:cNvSpPr txBox="1"/>
          <p:nvPr/>
        </p:nvSpPr>
        <p:spPr>
          <a:xfrm>
            <a:off x="307111" y="858228"/>
            <a:ext cx="3156633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두 번째 머신러닝 프로그램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11A557-6943-9BCA-ADE0-F63839E35C52}"/>
              </a:ext>
            </a:extLst>
          </p:cNvPr>
          <p:cNvSpPr txBox="1"/>
          <p:nvPr/>
        </p:nvSpPr>
        <p:spPr>
          <a:xfrm>
            <a:off x="669238" y="1385004"/>
            <a:ext cx="9643987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앞서 만든 훈련 세트와 테스트 세트로 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k-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최근접 이웃 모델</a:t>
            </a:r>
            <a:r>
              <a:rPr lang="ko-KR" altLang="en-US" sz="1600" dirty="0">
                <a:latin typeface="+mn-ea"/>
              </a:rPr>
              <a:t>을 훈련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fit() </a:t>
            </a:r>
            <a:r>
              <a:rPr lang="ko-KR" altLang="en-US" sz="1600" dirty="0">
                <a:latin typeface="+mn-ea"/>
              </a:rPr>
              <a:t>메서드를 실행할 때마다 </a:t>
            </a:r>
            <a:r>
              <a:rPr lang="en-US" altLang="ko-KR" sz="1600" dirty="0" err="1">
                <a:latin typeface="+mn-ea"/>
              </a:rPr>
              <a:t>KNeighborsClassifier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클래스의 객체는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이전에 학습한 모든 것을 잃어버림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이전 모델을 그대로 두고 싶다면 </a:t>
            </a:r>
            <a:r>
              <a:rPr lang="en-US" altLang="ko-KR" sz="1600" dirty="0" err="1">
                <a:latin typeface="+mn-ea"/>
              </a:rPr>
              <a:t>KNeighborsClassifier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클래스 객체를 새로 만들어야 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A7301-D3C6-414C-107D-108D8FFBECC7}"/>
              </a:ext>
            </a:extLst>
          </p:cNvPr>
          <p:cNvSpPr txBox="1"/>
          <p:nvPr/>
        </p:nvSpPr>
        <p:spPr>
          <a:xfrm>
            <a:off x="1110578" y="2670712"/>
            <a:ext cx="9389058" cy="1169551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586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from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sklearn</a:t>
            </a:r>
            <a:r>
              <a:rPr lang="en-US" altLang="ko-KR" sz="14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dirty="0" err="1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neighbors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C586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KNeighborsClassifier</a:t>
            </a:r>
            <a:endParaRPr lang="en-US" altLang="ko-KR" sz="1400" dirty="0">
              <a:solidFill>
                <a:srgbClr val="CCCCCC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b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kn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KNeighborsClassifier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r>
              <a:rPr lang="fr-FR" altLang="ko-KR" sz="14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kn</a:t>
            </a:r>
            <a:r>
              <a:rPr lang="fr-FR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fr-FR" altLang="ko-KR" sz="14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fr-FR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fr-FR" altLang="ko-KR" sz="14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kn</a:t>
            </a:r>
            <a:r>
              <a:rPr lang="fr-FR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fr-FR" altLang="ko-KR" sz="1400" dirty="0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fit</a:t>
            </a:r>
            <a:r>
              <a:rPr lang="fr-FR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fr-FR" altLang="ko-KR" sz="14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train_input</a:t>
            </a:r>
            <a:r>
              <a:rPr lang="fr-FR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fr-FR" altLang="ko-KR" sz="14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train_target</a:t>
            </a:r>
            <a:r>
              <a:rPr lang="fr-FR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kn</a:t>
            </a:r>
            <a:r>
              <a:rPr lang="en-US" altLang="ko-KR" sz="14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score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test_input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test_target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3FFA00-F069-2375-BFF2-F8ECD7620BBC}"/>
              </a:ext>
            </a:extLst>
          </p:cNvPr>
          <p:cNvSpPr txBox="1"/>
          <p:nvPr/>
        </p:nvSpPr>
        <p:spPr>
          <a:xfrm>
            <a:off x="1110578" y="4032871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&gt;&gt;&gt; 1.0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0D455A-D9DF-63FD-8B73-5925616B2424}"/>
              </a:ext>
            </a:extLst>
          </p:cNvPr>
          <p:cNvSpPr txBox="1"/>
          <p:nvPr/>
        </p:nvSpPr>
        <p:spPr>
          <a:xfrm>
            <a:off x="1110578" y="4533256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kn</a:t>
            </a:r>
            <a:r>
              <a:rPr lang="en-US" altLang="ko-KR" sz="14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predict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test_input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sz="1400" b="0" dirty="0">
              <a:solidFill>
                <a:srgbClr val="CCCCCC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452BCC-2690-9BDE-8957-EE7A76CDF235}"/>
              </a:ext>
            </a:extLst>
          </p:cNvPr>
          <p:cNvSpPr txBox="1"/>
          <p:nvPr/>
        </p:nvSpPr>
        <p:spPr>
          <a:xfrm>
            <a:off x="1110578" y="5008279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CCCCC"/>
                </a:solidFill>
              </a:rPr>
              <a:t>array([0, 0, 1, 0, 1, 1, 1, 0, 1, 1, 0, 1, 1, 0])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6B253B-07B9-4B61-1163-7E5C702C22E8}"/>
              </a:ext>
            </a:extLst>
          </p:cNvPr>
          <p:cNvSpPr txBox="1"/>
          <p:nvPr/>
        </p:nvSpPr>
        <p:spPr>
          <a:xfrm>
            <a:off x="1110578" y="5483302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test_target</a:t>
            </a:r>
            <a:endParaRPr lang="en-US" altLang="ko-KR" sz="1400" b="0" dirty="0">
              <a:solidFill>
                <a:srgbClr val="CCCCCC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829E74-55C2-D5B0-6A1A-8204E24AF34C}"/>
              </a:ext>
            </a:extLst>
          </p:cNvPr>
          <p:cNvSpPr txBox="1"/>
          <p:nvPr/>
        </p:nvSpPr>
        <p:spPr>
          <a:xfrm>
            <a:off x="1110578" y="5958325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CCCCC"/>
                </a:solidFill>
              </a:rPr>
              <a:t>array([0, 0, 1, 0, 1, 1, 1, 0, 1, 1, 0, 1, 1, 0])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1D71C8FA-3715-4BE1-B2B4-7DAA907E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26</a:t>
            </a:fld>
            <a:r>
              <a:rPr lang="ko-KR" altLang="en-US"/>
              <a:t> </a:t>
            </a:r>
            <a:r>
              <a:rPr lang="en-US" altLang="ko-KR"/>
              <a:t>/ 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214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291DAAB-9943-4187-953C-314D3E68246F}"/>
              </a:ext>
            </a:extLst>
          </p:cNvPr>
          <p:cNvSpPr/>
          <p:nvPr/>
        </p:nvSpPr>
        <p:spPr>
          <a:xfrm>
            <a:off x="0" y="0"/>
            <a:ext cx="12192000" cy="827632"/>
          </a:xfrm>
          <a:prstGeom prst="rect">
            <a:avLst/>
          </a:prstGeom>
          <a:solidFill>
            <a:srgbClr val="ECD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BC52FCA-EE25-4A6F-AE07-A254DF09C304}"/>
              </a:ext>
            </a:extLst>
          </p:cNvPr>
          <p:cNvSpPr/>
          <p:nvPr/>
        </p:nvSpPr>
        <p:spPr>
          <a:xfrm>
            <a:off x="0" y="6030368"/>
            <a:ext cx="12192000" cy="827632"/>
          </a:xfrm>
          <a:prstGeom prst="rect">
            <a:avLst/>
          </a:prstGeom>
          <a:solidFill>
            <a:srgbClr val="ECD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9651A5-8BA2-40C1-8D76-1B25AF6BE5B9}"/>
              </a:ext>
            </a:extLst>
          </p:cNvPr>
          <p:cNvSpPr txBox="1"/>
          <p:nvPr/>
        </p:nvSpPr>
        <p:spPr>
          <a:xfrm>
            <a:off x="2448713" y="1855974"/>
            <a:ext cx="72945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THANK</a:t>
            </a:r>
          </a:p>
          <a:p>
            <a:pPr algn="ctr"/>
            <a:r>
              <a:rPr lang="en-US" altLang="ko-KR" sz="10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YOU</a:t>
            </a:r>
            <a:endParaRPr lang="ko-KR" altLang="en-US" sz="10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3936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109618-2382-FDCF-F3E9-4C07A820D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3</a:t>
            </a:fld>
            <a:r>
              <a:rPr lang="ko-KR" altLang="en-US"/>
              <a:t> </a:t>
            </a:r>
            <a:r>
              <a:rPr lang="en-US" altLang="ko-KR"/>
              <a:t>/ 26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D156FA-8483-A635-14E5-A347B024B774}"/>
              </a:ext>
            </a:extLst>
          </p:cNvPr>
          <p:cNvSpPr txBox="1"/>
          <p:nvPr/>
        </p:nvSpPr>
        <p:spPr>
          <a:xfrm>
            <a:off x="192228" y="1006670"/>
            <a:ext cx="2271776" cy="593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생선 분류 문제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DA20A7-9C44-DB84-9136-08BF0881040D}"/>
              </a:ext>
            </a:extLst>
          </p:cNvPr>
          <p:cNvSpPr txBox="1"/>
          <p:nvPr/>
        </p:nvSpPr>
        <p:spPr>
          <a:xfrm>
            <a:off x="192228" y="100159"/>
            <a:ext cx="3228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3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마켓과 머신러닝</a:t>
            </a:r>
            <a:endParaRPr lang="ko-KR" altLang="en-US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493725-6102-3A53-ACDD-1A09262C8A2C}"/>
              </a:ext>
            </a:extLst>
          </p:cNvPr>
          <p:cNvSpPr txBox="1"/>
          <p:nvPr/>
        </p:nvSpPr>
        <p:spPr>
          <a:xfrm>
            <a:off x="660530" y="1578881"/>
            <a:ext cx="8464177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+mn-ea"/>
              </a:rPr>
              <a:t>하지만 </a:t>
            </a:r>
            <a:r>
              <a:rPr lang="en-US" altLang="ko-KR" sz="1600" dirty="0">
                <a:latin typeface="+mn-ea"/>
              </a:rPr>
              <a:t>30cm </a:t>
            </a:r>
            <a:r>
              <a:rPr lang="ko-KR" altLang="en-US" sz="1600" dirty="0">
                <a:latin typeface="+mn-ea"/>
              </a:rPr>
              <a:t>보다 큰 생선이 무조건 도미라고 할 수 없고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도미의 크기가 모두 같을 수도 없음</a:t>
            </a:r>
            <a:endParaRPr lang="en-US" altLang="ko-KR" sz="16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+mn-ea"/>
              </a:rPr>
              <a:t>프로그램은 </a:t>
            </a:r>
            <a:r>
              <a:rPr lang="en-US" altLang="ko-KR" sz="1600">
                <a:latin typeface="+mn-ea"/>
              </a:rPr>
              <a:t>‘</a:t>
            </a:r>
            <a:r>
              <a:rPr lang="ko-KR" altLang="en-US" sz="1600">
                <a:latin typeface="+mn-ea"/>
              </a:rPr>
              <a:t>누군가 정해준 기준대로 일</a:t>
            </a:r>
            <a:r>
              <a:rPr lang="en-US" altLang="ko-KR" sz="1600">
                <a:latin typeface="+mn-ea"/>
              </a:rPr>
              <a:t>＇</a:t>
            </a:r>
            <a:r>
              <a:rPr lang="ko-KR" altLang="en-US" sz="1600">
                <a:latin typeface="+mn-ea"/>
              </a:rPr>
              <a:t>을 함</a:t>
            </a:r>
            <a:endParaRPr lang="en-US" altLang="ko-KR" sz="16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+mn-ea"/>
              </a:rPr>
              <a:t>반대로 머신러닝은 스스로 기준을 찾아서 일을 함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67643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109618-2382-FDCF-F3E9-4C07A820D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4</a:t>
            </a:fld>
            <a:r>
              <a:rPr lang="ko-KR" altLang="en-US"/>
              <a:t> </a:t>
            </a:r>
            <a:r>
              <a:rPr lang="en-US" altLang="ko-KR"/>
              <a:t>/ 26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D156FA-8483-A635-14E5-A347B024B774}"/>
              </a:ext>
            </a:extLst>
          </p:cNvPr>
          <p:cNvSpPr txBox="1"/>
          <p:nvPr/>
        </p:nvSpPr>
        <p:spPr>
          <a:xfrm>
            <a:off x="192228" y="1006670"/>
            <a:ext cx="3065263" cy="593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도미 데이터 준비하기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DA20A7-9C44-DB84-9136-08BF0881040D}"/>
              </a:ext>
            </a:extLst>
          </p:cNvPr>
          <p:cNvSpPr txBox="1"/>
          <p:nvPr/>
        </p:nvSpPr>
        <p:spPr>
          <a:xfrm>
            <a:off x="192228" y="100159"/>
            <a:ext cx="3228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3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마켓과 머신러닝</a:t>
            </a:r>
            <a:endParaRPr lang="ko-KR" altLang="en-US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493725-6102-3A53-ACDD-1A09262C8A2C}"/>
              </a:ext>
            </a:extLst>
          </p:cNvPr>
          <p:cNvSpPr txBox="1"/>
          <p:nvPr/>
        </p:nvSpPr>
        <p:spPr>
          <a:xfrm>
            <a:off x="660530" y="1578881"/>
            <a:ext cx="6157455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+mn-ea"/>
              </a:rPr>
              <a:t>머신러닝은 여러 개의 도미 생선을 보면 스스로 구분할 기준을 찾음</a:t>
            </a:r>
            <a:endParaRPr lang="en-US" altLang="ko-KR" sz="16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>
                <a:latin typeface="+mn-ea"/>
              </a:rPr>
              <a:t>35</a:t>
            </a:r>
            <a:r>
              <a:rPr lang="ko-KR" altLang="en-US" sz="1600">
                <a:latin typeface="+mn-ea"/>
              </a:rPr>
              <a:t>마리의 도미를 준비하여 </a:t>
            </a:r>
            <a:r>
              <a:rPr lang="ko-KR" altLang="en-US" sz="1600">
                <a:solidFill>
                  <a:srgbClr val="69258A"/>
                </a:solidFill>
                <a:latin typeface="+mn-ea"/>
              </a:rPr>
              <a:t>길이</a:t>
            </a:r>
            <a:r>
              <a:rPr lang="en-US" altLang="ko-KR" sz="1600">
                <a:solidFill>
                  <a:srgbClr val="69258A"/>
                </a:solidFill>
                <a:latin typeface="+mn-ea"/>
              </a:rPr>
              <a:t>(cm)</a:t>
            </a:r>
            <a:r>
              <a:rPr lang="ko-KR" altLang="en-US" sz="1600">
                <a:latin typeface="+mn-ea"/>
              </a:rPr>
              <a:t>와 </a:t>
            </a:r>
            <a:r>
              <a:rPr lang="ko-KR" altLang="en-US" sz="1600">
                <a:solidFill>
                  <a:srgbClr val="69258A"/>
                </a:solidFill>
                <a:latin typeface="+mn-ea"/>
              </a:rPr>
              <a:t>무게</a:t>
            </a:r>
            <a:r>
              <a:rPr lang="en-US" altLang="ko-KR" sz="1600">
                <a:solidFill>
                  <a:srgbClr val="69258A"/>
                </a:solidFill>
                <a:latin typeface="+mn-ea"/>
              </a:rPr>
              <a:t>(g)</a:t>
            </a:r>
            <a:r>
              <a:rPr lang="ko-KR" altLang="en-US" sz="1600">
                <a:latin typeface="+mn-ea"/>
              </a:rPr>
              <a:t>를 리스트로 작성</a:t>
            </a:r>
            <a:endParaRPr lang="en-US" altLang="ko-KR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F9CAC5-F7E0-3412-BD8A-4C3CE20A5F2D}"/>
              </a:ext>
            </a:extLst>
          </p:cNvPr>
          <p:cNvSpPr txBox="1"/>
          <p:nvPr/>
        </p:nvSpPr>
        <p:spPr>
          <a:xfrm>
            <a:off x="748937" y="3438850"/>
            <a:ext cx="8386355" cy="206210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bream_length = 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[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25.4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26.3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26.5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29.0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29.0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29.7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29.7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30.0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30.0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30.7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31.0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31.0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31.5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32.0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32.0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32.0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33.0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33.0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33.5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33.5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34.0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34.0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34.5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35.0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35.0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35.0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35.0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36.0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36.0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37.0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38.5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38.5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39.5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41.0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41.0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]</a:t>
            </a:r>
            <a:endParaRPr lang="en-US" altLang="ko-KR" sz="1600" b="0">
              <a:solidFill>
                <a:srgbClr val="D4D4D4"/>
              </a:solidFill>
              <a:effectLst/>
              <a:highlight>
                <a:srgbClr val="1E1E1E"/>
              </a:highlight>
              <a:ea typeface="나눔스퀘어_ac Bold" panose="020B0600000101010101" pitchFamily="50" charset="-127"/>
            </a:endParaRPr>
          </a:p>
          <a:p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bream_weight = 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[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242.0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290.0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340.0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363.0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430.0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450.0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500.0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390.0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450.0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500.0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475.0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500.0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500.0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340.0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600.0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600.0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700.0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700.0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610.0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650.0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575.0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685.0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620.0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680.0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700.0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725.0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720.0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714.0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850.0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1000.0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920.0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955.0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925.0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975.0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950.0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]</a:t>
            </a:r>
            <a:endParaRPr lang="en-US" altLang="ko-KR" sz="1600" b="0">
              <a:solidFill>
                <a:srgbClr val="D4D4D4"/>
              </a:solidFill>
              <a:effectLst/>
              <a:highlight>
                <a:srgbClr val="1E1E1E"/>
              </a:highlight>
              <a:ea typeface="나눔스퀘어_ac Bold" panose="020B0600000101010101" pitchFamily="50" charset="-127"/>
            </a:endParaRPr>
          </a:p>
          <a:p>
            <a:pPr algn="l"/>
            <a:endParaRPr lang="ko-KR" altLang="en-US" sz="1600"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E50B9A-AB64-33CF-E690-FD2AA2182261}"/>
              </a:ext>
            </a:extLst>
          </p:cNvPr>
          <p:cNvSpPr txBox="1"/>
          <p:nvPr/>
        </p:nvSpPr>
        <p:spPr>
          <a:xfrm>
            <a:off x="748937" y="5745933"/>
            <a:ext cx="6526146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+mn-ea"/>
              </a:rPr>
              <a:t>각 도미의 특징을 길이와 무게로 표현한 것을 </a:t>
            </a:r>
            <a:r>
              <a:rPr lang="ko-KR" altLang="en-US" sz="1600">
                <a:solidFill>
                  <a:srgbClr val="69258A"/>
                </a:solidFill>
                <a:latin typeface="+mn-ea"/>
              </a:rPr>
              <a:t>특성</a:t>
            </a:r>
            <a:r>
              <a:rPr lang="en-US" altLang="ko-KR" sz="1600">
                <a:solidFill>
                  <a:srgbClr val="69258A"/>
                </a:solidFill>
                <a:latin typeface="+mn-ea"/>
              </a:rPr>
              <a:t>(freature)</a:t>
            </a:r>
            <a:r>
              <a:rPr lang="ko-KR" altLang="en-US" sz="1600">
                <a:latin typeface="+mn-ea"/>
              </a:rPr>
              <a:t>이라고 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6414D2-7AE3-086D-5729-4D0335F1FE6A}"/>
              </a:ext>
            </a:extLst>
          </p:cNvPr>
          <p:cNvSpPr txBox="1"/>
          <p:nvPr/>
        </p:nvSpPr>
        <p:spPr>
          <a:xfrm>
            <a:off x="748937" y="2574150"/>
            <a:ext cx="9389057" cy="707566"/>
          </a:xfrm>
          <a:prstGeom prst="rect">
            <a:avLst/>
          </a:prstGeom>
          <a:noFill/>
          <a:ln>
            <a:solidFill>
              <a:srgbClr val="5E217D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-  </a:t>
            </a:r>
            <a:r>
              <a:rPr lang="ko-KR" altLang="en-US" sz="1400" dirty="0">
                <a:latin typeface="+mn-ea"/>
              </a:rPr>
              <a:t>머신러닝에서 여러 개의 </a:t>
            </a:r>
            <a:r>
              <a:rPr lang="ko-KR" altLang="en-US" sz="1400" dirty="0">
                <a:solidFill>
                  <a:srgbClr val="69258A"/>
                </a:solidFill>
                <a:latin typeface="+mn-ea"/>
              </a:rPr>
              <a:t>종류</a:t>
            </a:r>
            <a:r>
              <a:rPr lang="en-US" altLang="ko-KR" sz="1400" dirty="0">
                <a:solidFill>
                  <a:srgbClr val="69258A"/>
                </a:solidFill>
                <a:latin typeface="+mn-ea"/>
              </a:rPr>
              <a:t>(Class) </a:t>
            </a:r>
            <a:r>
              <a:rPr lang="ko-KR" altLang="en-US" sz="1400" dirty="0">
                <a:latin typeface="+mn-ea"/>
              </a:rPr>
              <a:t>중 하나를 구별해 내는 문제를 </a:t>
            </a:r>
            <a:r>
              <a:rPr lang="ko-KR" altLang="en-US" sz="1400" dirty="0">
                <a:solidFill>
                  <a:srgbClr val="69258A"/>
                </a:solidFill>
                <a:latin typeface="+mn-ea"/>
              </a:rPr>
              <a:t>분류</a:t>
            </a:r>
            <a:r>
              <a:rPr lang="en-US" altLang="ko-KR" sz="1400" dirty="0">
                <a:solidFill>
                  <a:srgbClr val="69258A"/>
                </a:solidFill>
                <a:latin typeface="+mn-ea"/>
              </a:rPr>
              <a:t>(Classification)</a:t>
            </a:r>
            <a:r>
              <a:rPr lang="ko-KR" altLang="en-US" sz="1400" dirty="0">
                <a:latin typeface="+mn-ea"/>
              </a:rPr>
              <a:t>라고 부름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-  2</a:t>
            </a:r>
            <a:r>
              <a:rPr lang="ko-KR" altLang="en-US" sz="1400" dirty="0">
                <a:latin typeface="+mn-ea"/>
              </a:rPr>
              <a:t>개의 클래스 중 하나를 고르는 문제를 </a:t>
            </a:r>
            <a:r>
              <a:rPr lang="ko-KR" altLang="en-US" sz="1400" dirty="0">
                <a:solidFill>
                  <a:srgbClr val="5E217D"/>
                </a:solidFill>
                <a:latin typeface="+mn-ea"/>
              </a:rPr>
              <a:t>이진 분류</a:t>
            </a:r>
            <a:r>
              <a:rPr lang="en-US" altLang="ko-KR" sz="1400" dirty="0">
                <a:solidFill>
                  <a:srgbClr val="69258A"/>
                </a:solidFill>
                <a:latin typeface="+mn-ea"/>
              </a:rPr>
              <a:t>(Binary classification)</a:t>
            </a:r>
            <a:r>
              <a:rPr lang="ko-KR" altLang="en-US" sz="1400" dirty="0">
                <a:latin typeface="+mn-ea"/>
              </a:rPr>
              <a:t>라고 함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72268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109618-2382-FDCF-F3E9-4C07A820D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5</a:t>
            </a:fld>
            <a:r>
              <a:rPr lang="ko-KR" altLang="en-US"/>
              <a:t> </a:t>
            </a:r>
            <a:r>
              <a:rPr lang="en-US" altLang="ko-KR"/>
              <a:t>/ 26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D156FA-8483-A635-14E5-A347B024B774}"/>
              </a:ext>
            </a:extLst>
          </p:cNvPr>
          <p:cNvSpPr txBox="1"/>
          <p:nvPr/>
        </p:nvSpPr>
        <p:spPr>
          <a:xfrm>
            <a:off x="192228" y="1006670"/>
            <a:ext cx="3065263" cy="593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도미 데이터 준비하기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DA20A7-9C44-DB84-9136-08BF0881040D}"/>
              </a:ext>
            </a:extLst>
          </p:cNvPr>
          <p:cNvSpPr txBox="1"/>
          <p:nvPr/>
        </p:nvSpPr>
        <p:spPr>
          <a:xfrm>
            <a:off x="192228" y="100159"/>
            <a:ext cx="3228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3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마켓과 머신러닝</a:t>
            </a:r>
            <a:endParaRPr lang="ko-KR" altLang="en-US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493725-6102-3A53-ACDD-1A09262C8A2C}"/>
              </a:ext>
            </a:extLst>
          </p:cNvPr>
          <p:cNvSpPr txBox="1"/>
          <p:nvPr/>
        </p:nvSpPr>
        <p:spPr>
          <a:xfrm>
            <a:off x="660530" y="1578881"/>
            <a:ext cx="10216258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+mn-ea"/>
              </a:rPr>
              <a:t>두 특성을 숫자로 보는 것보다 그래프로 표현하면 이해하기 쉽고 앞으로 할 작업에 대한 힌트를 얻을 수 있음</a:t>
            </a:r>
            <a:endParaRPr lang="en-US" altLang="ko-KR" sz="16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+mn-ea"/>
              </a:rPr>
              <a:t>길이를 </a:t>
            </a:r>
            <a:r>
              <a:rPr lang="en-US" altLang="ko-KR" sz="1600">
                <a:latin typeface="+mn-ea"/>
              </a:rPr>
              <a:t>x</a:t>
            </a:r>
            <a:r>
              <a:rPr lang="ko-KR" altLang="en-US" sz="1600">
                <a:latin typeface="+mn-ea"/>
              </a:rPr>
              <a:t>축 무게를 </a:t>
            </a:r>
            <a:r>
              <a:rPr lang="en-US" altLang="ko-KR" sz="1600">
                <a:latin typeface="+mn-ea"/>
              </a:rPr>
              <a:t>y</a:t>
            </a:r>
            <a:r>
              <a:rPr lang="ko-KR" altLang="en-US" sz="1600">
                <a:latin typeface="+mn-ea"/>
              </a:rPr>
              <a:t>축으로 하여 각 도미를 그래프에 점으로 표시함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이런 그래프를 </a:t>
            </a:r>
            <a:r>
              <a:rPr lang="ko-KR" altLang="en-US" sz="1600">
                <a:solidFill>
                  <a:srgbClr val="69258A"/>
                </a:solidFill>
                <a:latin typeface="+mn-ea"/>
              </a:rPr>
              <a:t>산점도</a:t>
            </a:r>
            <a:r>
              <a:rPr lang="en-US" altLang="ko-KR" sz="1600">
                <a:solidFill>
                  <a:srgbClr val="69258A"/>
                </a:solidFill>
                <a:latin typeface="+mn-ea"/>
              </a:rPr>
              <a:t>(scatter plot)</a:t>
            </a:r>
            <a:r>
              <a:rPr lang="ko-KR" altLang="en-US" sz="1600">
                <a:latin typeface="+mn-ea"/>
              </a:rPr>
              <a:t>라고 부름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7E9BC3D-3657-D807-C1EE-818F07453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79" y="2618944"/>
            <a:ext cx="3800177" cy="15200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6C8221-A94C-1EE5-55F5-F0ED23FC2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712" y="2373087"/>
            <a:ext cx="4400893" cy="32472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BDB6BFA-14E6-573A-5892-B4F302EC32D4}"/>
              </a:ext>
            </a:extLst>
          </p:cNvPr>
          <p:cNvSpPr txBox="1"/>
          <p:nvPr/>
        </p:nvSpPr>
        <p:spPr>
          <a:xfrm>
            <a:off x="660530" y="5594982"/>
            <a:ext cx="7869462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+mn-ea"/>
              </a:rPr>
              <a:t>산점도 그래프가 일직선에 가까운 형태로 나타나는 경우를 </a:t>
            </a:r>
            <a:r>
              <a:rPr lang="ko-KR" altLang="en-US" sz="1600">
                <a:solidFill>
                  <a:srgbClr val="69258A"/>
                </a:solidFill>
                <a:latin typeface="+mn-ea"/>
              </a:rPr>
              <a:t>선형</a:t>
            </a:r>
            <a:r>
              <a:rPr lang="en-US" altLang="ko-KR" sz="1600">
                <a:solidFill>
                  <a:srgbClr val="69258A"/>
                </a:solidFill>
                <a:latin typeface="+mn-ea"/>
              </a:rPr>
              <a:t>(Linear)</a:t>
            </a:r>
            <a:r>
              <a:rPr lang="ko-KR" altLang="en-US" sz="1600">
                <a:latin typeface="+mn-ea"/>
              </a:rPr>
              <a:t>적이라고 함</a:t>
            </a:r>
            <a:endParaRPr lang="en-US" altLang="ko-KR" sz="16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82871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109618-2382-FDCF-F3E9-4C07A820D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6</a:t>
            </a:fld>
            <a:r>
              <a:rPr lang="ko-KR" altLang="en-US"/>
              <a:t> </a:t>
            </a:r>
            <a:r>
              <a:rPr lang="en-US" altLang="ko-KR"/>
              <a:t>/ 26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D156FA-8483-A635-14E5-A347B024B774}"/>
              </a:ext>
            </a:extLst>
          </p:cNvPr>
          <p:cNvSpPr txBox="1"/>
          <p:nvPr/>
        </p:nvSpPr>
        <p:spPr>
          <a:xfrm>
            <a:off x="192228" y="1006670"/>
            <a:ext cx="3081293" cy="593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빙어 데이터 준비하기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DA20A7-9C44-DB84-9136-08BF0881040D}"/>
              </a:ext>
            </a:extLst>
          </p:cNvPr>
          <p:cNvSpPr txBox="1"/>
          <p:nvPr/>
        </p:nvSpPr>
        <p:spPr>
          <a:xfrm>
            <a:off x="192228" y="100159"/>
            <a:ext cx="3228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3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마켓과 머신러닝</a:t>
            </a:r>
            <a:endParaRPr lang="ko-KR" altLang="en-US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493725-6102-3A53-ACDD-1A09262C8A2C}"/>
              </a:ext>
            </a:extLst>
          </p:cNvPr>
          <p:cNvSpPr txBox="1"/>
          <p:nvPr/>
        </p:nvSpPr>
        <p:spPr>
          <a:xfrm>
            <a:off x="660530" y="1578881"/>
            <a:ext cx="6543779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>
                <a:latin typeface="+mn-ea"/>
              </a:rPr>
              <a:t>14</a:t>
            </a:r>
            <a:r>
              <a:rPr lang="ko-KR" altLang="en-US" sz="1600">
                <a:latin typeface="+mn-ea"/>
              </a:rPr>
              <a:t>마리의 빙어를 앞에서와 같이 파이썬 리스트로 만들고 산점도로 그림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DB6BFA-14E6-573A-5892-B4F302EC32D4}"/>
              </a:ext>
            </a:extLst>
          </p:cNvPr>
          <p:cNvSpPr txBox="1"/>
          <p:nvPr/>
        </p:nvSpPr>
        <p:spPr>
          <a:xfrm>
            <a:off x="660530" y="5124719"/>
            <a:ext cx="5670142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+mn-ea"/>
              </a:rPr>
              <a:t>빙어는 도미에 비해 길이도 무게도 매우 작음</a:t>
            </a:r>
            <a:endParaRPr lang="en-US" altLang="ko-KR" sz="16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+mn-ea"/>
              </a:rPr>
              <a:t>빙어는 길이가 늘어나도 무게가 많이 늘지 않음</a:t>
            </a:r>
            <a:endParaRPr lang="en-US" altLang="ko-KR" sz="16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+mn-ea"/>
              </a:rPr>
              <a:t>빙어의 산점도도 선형적이지만 무게가 길이에 영향을 덜 받음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B5204-6F2E-2EE6-78B1-B5FEEB508C61}"/>
              </a:ext>
            </a:extLst>
          </p:cNvPr>
          <p:cNvSpPr txBox="1"/>
          <p:nvPr/>
        </p:nvSpPr>
        <p:spPr>
          <a:xfrm>
            <a:off x="660530" y="2038174"/>
            <a:ext cx="6628544" cy="13234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smelt_length = 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[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9.8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10.5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10.6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11.0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11.2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11.3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11.8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11.8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12.0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12.2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12.4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13.0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14.3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15.0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]</a:t>
            </a:r>
            <a:endParaRPr lang="en-US" altLang="ko-KR" sz="1600" b="0">
              <a:solidFill>
                <a:srgbClr val="D4D4D4"/>
              </a:solidFill>
              <a:effectLst/>
              <a:highlight>
                <a:srgbClr val="1E1E1E"/>
              </a:highlight>
              <a:ea typeface="나눔스퀘어_ac Bold" panose="020B0600000101010101" pitchFamily="50" charset="-127"/>
            </a:endParaRPr>
          </a:p>
          <a:p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smelt_weight = 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[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6.7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7.5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7.0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9.7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9.8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8.7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10.0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9.9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9.8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12.2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13.4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12.2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19.7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 </a:t>
            </a:r>
            <a:r>
              <a:rPr lang="en-US" altLang="ko-KR" sz="1600" b="0">
                <a:solidFill>
                  <a:srgbClr val="B5CEA8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19.9</a:t>
            </a:r>
            <a:r>
              <a:rPr lang="en-US" altLang="ko-KR" sz="1600" b="0">
                <a:solidFill>
                  <a:srgbClr val="DCDCDC"/>
                </a:solidFill>
                <a:effectLst/>
                <a:highlight>
                  <a:srgbClr val="1E1E1E"/>
                </a:highlight>
                <a:ea typeface="나눔스퀘어_ac Bold" panose="020B0600000101010101" pitchFamily="50" charset="-127"/>
              </a:rPr>
              <a:t>]</a:t>
            </a:r>
            <a:endParaRPr lang="en-US" altLang="ko-KR" sz="1600" b="0">
              <a:solidFill>
                <a:srgbClr val="D4D4D4"/>
              </a:solidFill>
              <a:effectLst/>
              <a:highlight>
                <a:srgbClr val="1E1E1E"/>
              </a:highlight>
              <a:ea typeface="나눔스퀘어_ac Bold" panose="020B0600000101010101" pitchFamily="50" charset="-127"/>
            </a:endParaRPr>
          </a:p>
          <a:p>
            <a:pPr algn="l"/>
            <a:endParaRPr lang="ko-KR" altLang="en-US" sz="1600">
              <a:ea typeface="나눔스퀘어_ac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08A019B-8B31-76AE-4764-3FCE90E95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30" y="3361613"/>
            <a:ext cx="4657748" cy="168777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55515BC-5A1A-B560-98A4-D0F59444A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253" y="2005023"/>
            <a:ext cx="4450564" cy="328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828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109618-2382-FDCF-F3E9-4C07A820D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7</a:t>
            </a:fld>
            <a:r>
              <a:rPr lang="ko-KR" altLang="en-US"/>
              <a:t> </a:t>
            </a:r>
            <a:r>
              <a:rPr lang="en-US" altLang="ko-KR"/>
              <a:t>/ 26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D156FA-8483-A635-14E5-A347B024B774}"/>
              </a:ext>
            </a:extLst>
          </p:cNvPr>
          <p:cNvSpPr txBox="1"/>
          <p:nvPr/>
        </p:nvSpPr>
        <p:spPr>
          <a:xfrm>
            <a:off x="192228" y="1006670"/>
            <a:ext cx="3671198" cy="593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첫 번째 머신러닝 프로그램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DA20A7-9C44-DB84-9136-08BF0881040D}"/>
              </a:ext>
            </a:extLst>
          </p:cNvPr>
          <p:cNvSpPr txBox="1"/>
          <p:nvPr/>
        </p:nvSpPr>
        <p:spPr>
          <a:xfrm>
            <a:off x="192228" y="100159"/>
            <a:ext cx="3228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3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마켓과 머신러닝</a:t>
            </a:r>
            <a:endParaRPr lang="ko-KR" altLang="en-US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493725-6102-3A53-ACDD-1A09262C8A2C}"/>
              </a:ext>
            </a:extLst>
          </p:cNvPr>
          <p:cNvSpPr txBox="1"/>
          <p:nvPr/>
        </p:nvSpPr>
        <p:spPr>
          <a:xfrm>
            <a:off x="660530" y="1578881"/>
            <a:ext cx="8023350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>
                <a:solidFill>
                  <a:srgbClr val="7030A0"/>
                </a:solidFill>
                <a:latin typeface="+mn-ea"/>
              </a:rPr>
              <a:t>K-</a:t>
            </a:r>
            <a:r>
              <a:rPr lang="ko-KR" altLang="en-US" sz="1600">
                <a:solidFill>
                  <a:srgbClr val="7030A0"/>
                </a:solidFill>
                <a:latin typeface="+mn-ea"/>
              </a:rPr>
              <a:t>최근접 이웃</a:t>
            </a:r>
            <a:r>
              <a:rPr lang="en-US" altLang="ko-KR" sz="1600">
                <a:solidFill>
                  <a:srgbClr val="7030A0"/>
                </a:solidFill>
                <a:latin typeface="+mn-ea"/>
              </a:rPr>
              <a:t>(K-Nearest Meighbors)</a:t>
            </a:r>
            <a:r>
              <a:rPr lang="ko-KR" altLang="en-US" sz="1600">
                <a:latin typeface="+mn-ea"/>
              </a:rPr>
              <a:t>알고리즘을 사용해 도미와 빙어 데이터를 구분</a:t>
            </a:r>
            <a:endParaRPr lang="en-US" altLang="ko-KR" sz="16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+mn-ea"/>
              </a:rPr>
              <a:t>준비한 도미와 빙어 데이터를 하나의 데이터로 합침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18A835D-5EA0-AC44-E383-69465CFA4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9" y="2499593"/>
            <a:ext cx="3905599" cy="71010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8218748-6D4D-22F0-CD19-08D53E77E8BD}"/>
              </a:ext>
            </a:extLst>
          </p:cNvPr>
          <p:cNvGrpSpPr/>
          <p:nvPr/>
        </p:nvGrpSpPr>
        <p:grpSpPr>
          <a:xfrm>
            <a:off x="1136351" y="3525457"/>
            <a:ext cx="3804247" cy="837735"/>
            <a:chOff x="1064390" y="3279110"/>
            <a:chExt cx="3804247" cy="83773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F7B402D-2535-6B37-5FF2-2999C38FAA9B}"/>
                </a:ext>
              </a:extLst>
            </p:cNvPr>
            <p:cNvGrpSpPr/>
            <p:nvPr/>
          </p:nvGrpSpPr>
          <p:grpSpPr>
            <a:xfrm>
              <a:off x="1064390" y="3624245"/>
              <a:ext cx="3804247" cy="492600"/>
              <a:chOff x="1064390" y="3624245"/>
              <a:chExt cx="3804247" cy="492600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9A1C12A-97E8-A815-0F46-8F99CEAA1DA9}"/>
                  </a:ext>
                </a:extLst>
              </p:cNvPr>
              <p:cNvSpPr txBox="1"/>
              <p:nvPr/>
            </p:nvSpPr>
            <p:spPr>
              <a:xfrm>
                <a:off x="1064390" y="3732444"/>
                <a:ext cx="3804247" cy="3844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+mn-ea"/>
                  </a:rPr>
                  <a:t>length</a:t>
                </a:r>
                <a:r>
                  <a:rPr lang="ko-KR" altLang="en-US" sz="1400" dirty="0">
                    <a:latin typeface="+mn-ea"/>
                  </a:rPr>
                  <a:t>  </a:t>
                </a:r>
                <a:r>
                  <a:rPr lang="en-US" altLang="ko-KR" sz="1400" dirty="0">
                    <a:latin typeface="+mn-ea"/>
                  </a:rPr>
                  <a:t>= [25.4, 26.3, …, 41.0, 9.8, …, 15.0]</a:t>
                </a:r>
              </a:p>
            </p:txBody>
          </p:sp>
          <p:sp>
            <p:nvSpPr>
              <p:cNvPr id="17" name="오른쪽 중괄호 16">
                <a:extLst>
                  <a:ext uri="{FF2B5EF4-FFF2-40B4-BE49-F238E27FC236}">
                    <a16:creationId xmlns:a16="http://schemas.microsoft.com/office/drawing/2014/main" id="{744569C1-0603-F414-980E-D0BDEDCB2A01}"/>
                  </a:ext>
                </a:extLst>
              </p:cNvPr>
              <p:cNvSpPr/>
              <p:nvPr/>
            </p:nvSpPr>
            <p:spPr>
              <a:xfrm rot="16200000">
                <a:off x="2734809" y="2928699"/>
                <a:ext cx="170097" cy="1561191"/>
              </a:xfrm>
              <a:prstGeom prst="rightBrace">
                <a:avLst>
                  <a:gd name="adj1" fmla="val 69185"/>
                  <a:gd name="adj2" fmla="val 50000"/>
                </a:avLst>
              </a:prstGeom>
              <a:ln w="12700">
                <a:solidFill>
                  <a:srgbClr val="5E217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오른쪽 중괄호 17">
                <a:extLst>
                  <a:ext uri="{FF2B5EF4-FFF2-40B4-BE49-F238E27FC236}">
                    <a16:creationId xmlns:a16="http://schemas.microsoft.com/office/drawing/2014/main" id="{B8CE61CB-A9DC-08F2-E420-72DB1468B8E8}"/>
                  </a:ext>
                </a:extLst>
              </p:cNvPr>
              <p:cNvSpPr/>
              <p:nvPr/>
            </p:nvSpPr>
            <p:spPr>
              <a:xfrm rot="16200000">
                <a:off x="4091354" y="3224796"/>
                <a:ext cx="170097" cy="968996"/>
              </a:xfrm>
              <a:prstGeom prst="rightBrace">
                <a:avLst>
                  <a:gd name="adj1" fmla="val 69185"/>
                  <a:gd name="adj2" fmla="val 50000"/>
                </a:avLst>
              </a:prstGeom>
              <a:ln w="12700">
                <a:solidFill>
                  <a:srgbClr val="5E217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81B20DB-3904-4C43-7F3B-904E3E093585}"/>
                </a:ext>
              </a:extLst>
            </p:cNvPr>
            <p:cNvSpPr txBox="1"/>
            <p:nvPr/>
          </p:nvSpPr>
          <p:spPr>
            <a:xfrm>
              <a:off x="2198533" y="3279110"/>
              <a:ext cx="1242648" cy="321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rgbClr val="5E217D"/>
                  </a:solidFill>
                  <a:latin typeface="+mn-ea"/>
                </a:rPr>
                <a:t>도미</a:t>
              </a:r>
              <a:r>
                <a:rPr lang="en-US" altLang="ko-KR" sz="1100" dirty="0">
                  <a:solidFill>
                    <a:srgbClr val="5E217D"/>
                  </a:solidFill>
                  <a:latin typeface="+mn-ea"/>
                </a:rPr>
                <a:t> 35</a:t>
              </a:r>
              <a:r>
                <a:rPr lang="ko-KR" altLang="en-US" sz="1100" dirty="0">
                  <a:solidFill>
                    <a:srgbClr val="5E217D"/>
                  </a:solidFill>
                  <a:latin typeface="+mn-ea"/>
                </a:rPr>
                <a:t>개의 길이</a:t>
              </a:r>
              <a:endParaRPr lang="en-US" altLang="ko-KR" sz="1100" dirty="0">
                <a:solidFill>
                  <a:srgbClr val="5E217D"/>
                </a:solidFill>
                <a:latin typeface="+mn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E1B728-1FF8-F695-3D9A-B551C8C41E11}"/>
                </a:ext>
              </a:extLst>
            </p:cNvPr>
            <p:cNvSpPr txBox="1"/>
            <p:nvPr/>
          </p:nvSpPr>
          <p:spPr>
            <a:xfrm>
              <a:off x="3568703" y="3279110"/>
              <a:ext cx="1215397" cy="321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rgbClr val="5E217D"/>
                  </a:solidFill>
                  <a:latin typeface="+mn-ea"/>
                </a:rPr>
                <a:t>빙어 </a:t>
              </a:r>
              <a:r>
                <a:rPr lang="en-US" altLang="ko-KR" sz="1100" dirty="0">
                  <a:solidFill>
                    <a:srgbClr val="5E217D"/>
                  </a:solidFill>
                  <a:latin typeface="+mn-ea"/>
                </a:rPr>
                <a:t>14</a:t>
              </a:r>
              <a:r>
                <a:rPr lang="ko-KR" altLang="en-US" sz="1100" dirty="0">
                  <a:solidFill>
                    <a:srgbClr val="5E217D"/>
                  </a:solidFill>
                  <a:latin typeface="+mn-ea"/>
                </a:rPr>
                <a:t>개의 길이</a:t>
              </a:r>
              <a:endParaRPr lang="en-US" altLang="ko-KR" sz="1100" dirty="0">
                <a:solidFill>
                  <a:srgbClr val="5E217D"/>
                </a:solidFill>
                <a:latin typeface="+mn-ea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913F55A-08FB-64FB-C11B-72D5EE987DBD}"/>
              </a:ext>
            </a:extLst>
          </p:cNvPr>
          <p:cNvGrpSpPr/>
          <p:nvPr/>
        </p:nvGrpSpPr>
        <p:grpSpPr>
          <a:xfrm>
            <a:off x="1136351" y="4648217"/>
            <a:ext cx="6115050" cy="815083"/>
            <a:chOff x="1064390" y="4271013"/>
            <a:chExt cx="6115050" cy="815083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C253279-C278-4012-A370-4405B7D918C6}"/>
                </a:ext>
              </a:extLst>
            </p:cNvPr>
            <p:cNvGrpSpPr/>
            <p:nvPr/>
          </p:nvGrpSpPr>
          <p:grpSpPr>
            <a:xfrm>
              <a:off x="1064390" y="4616644"/>
              <a:ext cx="6115050" cy="469452"/>
              <a:chOff x="1064390" y="4289282"/>
              <a:chExt cx="6115050" cy="469452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A9ED62B-BCE7-AE30-65CE-1FEE95FE3959}"/>
                  </a:ext>
                </a:extLst>
              </p:cNvPr>
              <p:cNvSpPr txBox="1"/>
              <p:nvPr/>
            </p:nvSpPr>
            <p:spPr>
              <a:xfrm>
                <a:off x="1064390" y="4374333"/>
                <a:ext cx="6115050" cy="3844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+mn-ea"/>
                  </a:rPr>
                  <a:t>weight = [242.0, 290.0, …, 950.0, 6.7, …, 19.9] </a:t>
                </a: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309F4C25-1902-5DFC-A920-CA1474BC3FEE}"/>
                  </a:ext>
                </a:extLst>
              </p:cNvPr>
              <p:cNvGrpSpPr/>
              <p:nvPr/>
            </p:nvGrpSpPr>
            <p:grpSpPr>
              <a:xfrm>
                <a:off x="2039262" y="4289282"/>
                <a:ext cx="3081645" cy="170098"/>
                <a:chOff x="2191662" y="3776643"/>
                <a:chExt cx="3081645" cy="170098"/>
              </a:xfrm>
            </p:grpSpPr>
            <p:sp>
              <p:nvSpPr>
                <p:cNvPr id="25" name="오른쪽 중괄호 24">
                  <a:extLst>
                    <a:ext uri="{FF2B5EF4-FFF2-40B4-BE49-F238E27FC236}">
                      <a16:creationId xmlns:a16="http://schemas.microsoft.com/office/drawing/2014/main" id="{CE0E311C-C7D3-D9F5-69A6-D3F7B81F13FE}"/>
                    </a:ext>
                  </a:extLst>
                </p:cNvPr>
                <p:cNvSpPr/>
                <p:nvPr/>
              </p:nvSpPr>
              <p:spPr>
                <a:xfrm rot="16200000">
                  <a:off x="3102667" y="2865639"/>
                  <a:ext cx="170097" cy="1992107"/>
                </a:xfrm>
                <a:prstGeom prst="rightBrace">
                  <a:avLst>
                    <a:gd name="adj1" fmla="val 69185"/>
                    <a:gd name="adj2" fmla="val 50000"/>
                  </a:avLst>
                </a:prstGeom>
                <a:ln w="12700">
                  <a:solidFill>
                    <a:srgbClr val="5E217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오른쪽 중괄호 25">
                  <a:extLst>
                    <a:ext uri="{FF2B5EF4-FFF2-40B4-BE49-F238E27FC236}">
                      <a16:creationId xmlns:a16="http://schemas.microsoft.com/office/drawing/2014/main" id="{94146EEE-4AF4-1473-9AC0-A650AB89D507}"/>
                    </a:ext>
                  </a:extLst>
                </p:cNvPr>
                <p:cNvSpPr/>
                <p:nvPr/>
              </p:nvSpPr>
              <p:spPr>
                <a:xfrm rot="16200000">
                  <a:off x="4703760" y="3377194"/>
                  <a:ext cx="170097" cy="968996"/>
                </a:xfrm>
                <a:prstGeom prst="rightBrace">
                  <a:avLst>
                    <a:gd name="adj1" fmla="val 69185"/>
                    <a:gd name="adj2" fmla="val 50000"/>
                  </a:avLst>
                </a:prstGeom>
                <a:ln w="12700">
                  <a:solidFill>
                    <a:srgbClr val="5E217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DA13057-243D-3A97-9DFB-75E6C0FEFAC1}"/>
                </a:ext>
              </a:extLst>
            </p:cNvPr>
            <p:cNvSpPr txBox="1"/>
            <p:nvPr/>
          </p:nvSpPr>
          <p:spPr>
            <a:xfrm>
              <a:off x="2413991" y="4271013"/>
              <a:ext cx="1242648" cy="321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rgbClr val="5E217D"/>
                  </a:solidFill>
                  <a:latin typeface="+mn-ea"/>
                </a:rPr>
                <a:t>도미</a:t>
              </a:r>
              <a:r>
                <a:rPr lang="en-US" altLang="ko-KR" sz="1100" dirty="0">
                  <a:solidFill>
                    <a:srgbClr val="5E217D"/>
                  </a:solidFill>
                  <a:latin typeface="+mn-ea"/>
                </a:rPr>
                <a:t> 35</a:t>
              </a:r>
              <a:r>
                <a:rPr lang="ko-KR" altLang="en-US" sz="1100" dirty="0">
                  <a:solidFill>
                    <a:srgbClr val="5E217D"/>
                  </a:solidFill>
                  <a:latin typeface="+mn-ea"/>
                </a:rPr>
                <a:t>개의 무게</a:t>
              </a:r>
              <a:endParaRPr lang="en-US" altLang="ko-KR" sz="1100" dirty="0">
                <a:solidFill>
                  <a:srgbClr val="5E217D"/>
                </a:solidFill>
                <a:latin typeface="+mn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CA2DB17-D8C4-CABC-7F1F-8227746189FF}"/>
                </a:ext>
              </a:extLst>
            </p:cNvPr>
            <p:cNvSpPr txBox="1"/>
            <p:nvPr/>
          </p:nvSpPr>
          <p:spPr>
            <a:xfrm>
              <a:off x="4028709" y="4271013"/>
              <a:ext cx="1215397" cy="321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rgbClr val="5E217D"/>
                  </a:solidFill>
                  <a:latin typeface="+mn-ea"/>
                </a:rPr>
                <a:t>빙어 </a:t>
              </a:r>
              <a:r>
                <a:rPr lang="en-US" altLang="ko-KR" sz="1100" dirty="0">
                  <a:solidFill>
                    <a:srgbClr val="5E217D"/>
                  </a:solidFill>
                  <a:latin typeface="+mn-ea"/>
                </a:rPr>
                <a:t>14</a:t>
              </a:r>
              <a:r>
                <a:rPr lang="ko-KR" altLang="en-US" sz="1100" dirty="0">
                  <a:solidFill>
                    <a:srgbClr val="5E217D"/>
                  </a:solidFill>
                  <a:latin typeface="+mn-ea"/>
                </a:rPr>
                <a:t>개의 무게</a:t>
              </a:r>
              <a:endParaRPr lang="en-US" altLang="ko-KR" sz="1100" dirty="0">
                <a:solidFill>
                  <a:srgbClr val="5E217D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977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109618-2382-FDCF-F3E9-4C07A820D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8</a:t>
            </a:fld>
            <a:r>
              <a:rPr lang="ko-KR" altLang="en-US"/>
              <a:t> </a:t>
            </a:r>
            <a:r>
              <a:rPr lang="en-US" altLang="ko-KR"/>
              <a:t>/ 26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D156FA-8483-A635-14E5-A347B024B774}"/>
              </a:ext>
            </a:extLst>
          </p:cNvPr>
          <p:cNvSpPr txBox="1"/>
          <p:nvPr/>
        </p:nvSpPr>
        <p:spPr>
          <a:xfrm>
            <a:off x="192228" y="1006670"/>
            <a:ext cx="3671198" cy="593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첫 번째 머신러닝 프로그램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DA20A7-9C44-DB84-9136-08BF0881040D}"/>
              </a:ext>
            </a:extLst>
          </p:cNvPr>
          <p:cNvSpPr txBox="1"/>
          <p:nvPr/>
        </p:nvSpPr>
        <p:spPr>
          <a:xfrm>
            <a:off x="192228" y="100159"/>
            <a:ext cx="3228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3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마켓과 머신러닝</a:t>
            </a:r>
            <a:endParaRPr lang="ko-KR" altLang="en-US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493725-6102-3A53-ACDD-1A09262C8A2C}"/>
              </a:ext>
            </a:extLst>
          </p:cNvPr>
          <p:cNvSpPr txBox="1"/>
          <p:nvPr/>
        </p:nvSpPr>
        <p:spPr>
          <a:xfrm>
            <a:off x="660530" y="1578881"/>
            <a:ext cx="10807767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+mn-ea"/>
              </a:rPr>
              <a:t>머신러닝 패키지 </a:t>
            </a:r>
            <a:r>
              <a:rPr lang="ko-KR" altLang="en-US" sz="1600">
                <a:solidFill>
                  <a:srgbClr val="69258A"/>
                </a:solidFill>
                <a:latin typeface="+mn-ea"/>
              </a:rPr>
              <a:t>사이킷런</a:t>
            </a:r>
            <a:r>
              <a:rPr lang="en-US" altLang="ko-KR" sz="1600">
                <a:solidFill>
                  <a:srgbClr val="69258A"/>
                </a:solidFill>
                <a:latin typeface="+mn-ea"/>
              </a:rPr>
              <a:t>(scikit-learn)</a:t>
            </a:r>
            <a:r>
              <a:rPr lang="ko-KR" altLang="en-US" sz="1600">
                <a:latin typeface="+mn-ea"/>
              </a:rPr>
              <a:t>을 사용하기 위해 리스트를 세로 방향으로 늘어뜨린 </a:t>
            </a:r>
            <a:r>
              <a:rPr lang="en-US" altLang="ko-KR" sz="1600">
                <a:latin typeface="+mn-ea"/>
              </a:rPr>
              <a:t>2</a:t>
            </a:r>
            <a:r>
              <a:rPr lang="ko-KR" altLang="en-US" sz="1600">
                <a:latin typeface="+mn-ea"/>
              </a:rPr>
              <a:t>차원 리스트를 만들어야함</a:t>
            </a:r>
            <a:endParaRPr lang="en-US" altLang="ko-KR" sz="1600" dirty="0">
              <a:latin typeface="+mn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70FA2C0-B630-5C9F-C570-E99DAAAA0161}"/>
              </a:ext>
            </a:extLst>
          </p:cNvPr>
          <p:cNvGrpSpPr/>
          <p:nvPr/>
        </p:nvGrpSpPr>
        <p:grpSpPr>
          <a:xfrm>
            <a:off x="3824333" y="2140033"/>
            <a:ext cx="2812687" cy="2364573"/>
            <a:chOff x="2751529" y="2095776"/>
            <a:chExt cx="2812687" cy="236457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0FBC72E-1351-36C5-0AB2-1689B51EB743}"/>
                </a:ext>
              </a:extLst>
            </p:cNvPr>
            <p:cNvSpPr txBox="1"/>
            <p:nvPr/>
          </p:nvSpPr>
          <p:spPr>
            <a:xfrm>
              <a:off x="4069896" y="2460121"/>
              <a:ext cx="1494320" cy="20002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+mn-ea"/>
                </a:rPr>
                <a:t>[[25.4, 242.0],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+mn-ea"/>
                </a:rPr>
                <a:t>  [26.3, 290,0],</a:t>
              </a:r>
            </a:p>
            <a:p>
              <a:pPr>
                <a:lnSpc>
                  <a:spcPct val="150000"/>
                </a:lnSpc>
              </a:pPr>
              <a:endParaRPr lang="en-US" altLang="ko-KR" sz="1400" dirty="0">
                <a:latin typeface="+mn-ea"/>
              </a:endParaRPr>
            </a:p>
            <a:p>
              <a:pPr>
                <a:lnSpc>
                  <a:spcPct val="150000"/>
                </a:lnSpc>
              </a:pPr>
              <a:endParaRPr lang="en-US" altLang="ko-KR" sz="1400" dirty="0">
                <a:latin typeface="+mn-ea"/>
              </a:endParaRPr>
            </a:p>
            <a:p>
              <a:pPr>
                <a:lnSpc>
                  <a:spcPct val="150000"/>
                </a:lnSpc>
              </a:pPr>
              <a:endParaRPr lang="en-US" altLang="ko-KR" sz="1400" dirty="0"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+mn-ea"/>
                </a:rPr>
                <a:t>  [15.0, 19.9]]</a:t>
              </a:r>
            </a:p>
          </p:txBody>
        </p:sp>
        <p:sp>
          <p:nvSpPr>
            <p:cNvPr id="9" name="오른쪽 중괄호 8">
              <a:extLst>
                <a:ext uri="{FF2B5EF4-FFF2-40B4-BE49-F238E27FC236}">
                  <a16:creationId xmlns:a16="http://schemas.microsoft.com/office/drawing/2014/main" id="{807C2B15-6BE6-1322-CBB0-FD390A389626}"/>
                </a:ext>
              </a:extLst>
            </p:cNvPr>
            <p:cNvSpPr/>
            <p:nvPr/>
          </p:nvSpPr>
          <p:spPr>
            <a:xfrm rot="16200000">
              <a:off x="4417069" y="2237840"/>
              <a:ext cx="112069" cy="502592"/>
            </a:xfrm>
            <a:prstGeom prst="rightBrace">
              <a:avLst>
                <a:gd name="adj1" fmla="val 69185"/>
                <a:gd name="adj2" fmla="val 50000"/>
              </a:avLst>
            </a:prstGeom>
            <a:ln w="12700">
              <a:solidFill>
                <a:srgbClr val="5E21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오른쪽 중괄호 10">
              <a:extLst>
                <a:ext uri="{FF2B5EF4-FFF2-40B4-BE49-F238E27FC236}">
                  <a16:creationId xmlns:a16="http://schemas.microsoft.com/office/drawing/2014/main" id="{E45049E0-90E2-D0E1-C4ED-E7BFECAAE161}"/>
                </a:ext>
              </a:extLst>
            </p:cNvPr>
            <p:cNvSpPr/>
            <p:nvPr/>
          </p:nvSpPr>
          <p:spPr>
            <a:xfrm rot="16200000">
              <a:off x="5012319" y="2237839"/>
              <a:ext cx="112070" cy="502594"/>
            </a:xfrm>
            <a:prstGeom prst="rightBrace">
              <a:avLst>
                <a:gd name="adj1" fmla="val 69185"/>
                <a:gd name="adj2" fmla="val 50000"/>
              </a:avLst>
            </a:prstGeom>
            <a:ln w="12700">
              <a:solidFill>
                <a:srgbClr val="5E21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F3CBE2D-FF26-5861-1C73-6C4C82D2017E}"/>
                </a:ext>
              </a:extLst>
            </p:cNvPr>
            <p:cNvSpPr txBox="1"/>
            <p:nvPr/>
          </p:nvSpPr>
          <p:spPr>
            <a:xfrm>
              <a:off x="4247721" y="2095776"/>
              <a:ext cx="450764" cy="321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rgbClr val="5E217D"/>
                  </a:solidFill>
                  <a:latin typeface="+mn-ea"/>
                </a:rPr>
                <a:t>길이</a:t>
              </a:r>
              <a:endParaRPr lang="en-US" altLang="ko-KR" sz="1100" dirty="0">
                <a:solidFill>
                  <a:srgbClr val="5E217D"/>
                </a:solidFill>
                <a:latin typeface="+mn-ea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3DC1AFC-EA63-7EB9-BB4D-2B6C2154526E}"/>
                </a:ext>
              </a:extLst>
            </p:cNvPr>
            <p:cNvSpPr txBox="1"/>
            <p:nvPr/>
          </p:nvSpPr>
          <p:spPr>
            <a:xfrm>
              <a:off x="4842972" y="2095776"/>
              <a:ext cx="450764" cy="321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rgbClr val="5E217D"/>
                  </a:solidFill>
                  <a:latin typeface="+mn-ea"/>
                </a:rPr>
                <a:t>무게</a:t>
              </a:r>
              <a:endParaRPr lang="en-US" altLang="ko-KR" sz="1100" dirty="0">
                <a:solidFill>
                  <a:srgbClr val="5E217D"/>
                </a:solidFill>
                <a:latin typeface="+mn-ea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4AB68800-D888-C181-1EC1-E3AE4B28C87F}"/>
                </a:ext>
              </a:extLst>
            </p:cNvPr>
            <p:cNvGrpSpPr/>
            <p:nvPr/>
          </p:nvGrpSpPr>
          <p:grpSpPr>
            <a:xfrm>
              <a:off x="4363938" y="3192690"/>
              <a:ext cx="813581" cy="829651"/>
              <a:chOff x="4363938" y="3192690"/>
              <a:chExt cx="813581" cy="829651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614D965-DD7D-CAB8-42BD-6E26F6AFD4AD}"/>
                  </a:ext>
                </a:extLst>
              </p:cNvPr>
              <p:cNvSpPr txBox="1"/>
              <p:nvPr/>
            </p:nvSpPr>
            <p:spPr>
              <a:xfrm>
                <a:off x="4363938" y="3192690"/>
                <a:ext cx="218330" cy="8296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rgbClr val="5E217D"/>
                    </a:solidFill>
                    <a:latin typeface="+mn-ea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rgbClr val="5E217D"/>
                    </a:solidFill>
                    <a:latin typeface="+mn-ea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rgbClr val="5E217D"/>
                    </a:solidFill>
                    <a:latin typeface="+mn-ea"/>
                  </a:rPr>
                  <a:t>.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2E9AEF5-FBF7-3F44-D994-881DA3B0C2FB}"/>
                  </a:ext>
                </a:extLst>
              </p:cNvPr>
              <p:cNvSpPr txBox="1"/>
              <p:nvPr/>
            </p:nvSpPr>
            <p:spPr>
              <a:xfrm>
                <a:off x="4959189" y="3192690"/>
                <a:ext cx="218330" cy="8296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rgbClr val="5E217D"/>
                    </a:solidFill>
                    <a:latin typeface="+mn-ea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rgbClr val="5E217D"/>
                    </a:solidFill>
                    <a:latin typeface="+mn-ea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rgbClr val="5E217D"/>
                    </a:solidFill>
                    <a:latin typeface="+mn-ea"/>
                  </a:rPr>
                  <a:t>.</a:t>
                </a:r>
              </a:p>
            </p:txBody>
          </p:sp>
        </p:grpSp>
        <p:sp>
          <p:nvSpPr>
            <p:cNvPr id="29" name="오른쪽 중괄호 28">
              <a:extLst>
                <a:ext uri="{FF2B5EF4-FFF2-40B4-BE49-F238E27FC236}">
                  <a16:creationId xmlns:a16="http://schemas.microsoft.com/office/drawing/2014/main" id="{530CA191-B42F-4930-D56E-E5D6898D382E}"/>
                </a:ext>
              </a:extLst>
            </p:cNvPr>
            <p:cNvSpPr/>
            <p:nvPr/>
          </p:nvSpPr>
          <p:spPr>
            <a:xfrm rot="10800000">
              <a:off x="3799556" y="2650426"/>
              <a:ext cx="189436" cy="1738693"/>
            </a:xfrm>
            <a:prstGeom prst="rightBrace">
              <a:avLst>
                <a:gd name="adj1" fmla="val 69185"/>
                <a:gd name="adj2" fmla="val 50000"/>
              </a:avLst>
            </a:prstGeom>
            <a:ln w="12700">
              <a:solidFill>
                <a:srgbClr val="5E21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60D0832-A320-3723-EA8F-99D7CE00C96D}"/>
                </a:ext>
              </a:extLst>
            </p:cNvPr>
            <p:cNvSpPr txBox="1"/>
            <p:nvPr/>
          </p:nvSpPr>
          <p:spPr>
            <a:xfrm>
              <a:off x="2751529" y="3358862"/>
              <a:ext cx="949299" cy="321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rgbClr val="5E217D"/>
                  </a:solidFill>
                  <a:latin typeface="+mn-ea"/>
                </a:rPr>
                <a:t>49</a:t>
              </a:r>
              <a:r>
                <a:rPr lang="ko-KR" altLang="en-US" sz="1100" dirty="0">
                  <a:solidFill>
                    <a:srgbClr val="5E217D"/>
                  </a:solidFill>
                  <a:latin typeface="+mn-ea"/>
                </a:rPr>
                <a:t>개의 생선</a:t>
              </a:r>
              <a:endParaRPr lang="en-US" altLang="ko-KR" sz="1100" dirty="0">
                <a:solidFill>
                  <a:srgbClr val="5E217D"/>
                </a:solidFill>
                <a:latin typeface="+mn-ea"/>
              </a:endParaRPr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6A03985D-7E89-D40F-40F0-3689C6D20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291" y="5625651"/>
            <a:ext cx="6641138" cy="41164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902F467-F512-7B68-A6CD-AEB16E0280C5}"/>
              </a:ext>
            </a:extLst>
          </p:cNvPr>
          <p:cNvSpPr txBox="1"/>
          <p:nvPr/>
        </p:nvSpPr>
        <p:spPr>
          <a:xfrm>
            <a:off x="660530" y="4606224"/>
            <a:ext cx="8587607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+mn-ea"/>
              </a:rPr>
              <a:t>파이썬의  </a:t>
            </a:r>
            <a:r>
              <a:rPr lang="en-US" altLang="ko-KR" sz="1600">
                <a:latin typeface="+mn-ea"/>
              </a:rPr>
              <a:t>zip() </a:t>
            </a:r>
            <a:r>
              <a:rPr lang="ko-KR" altLang="en-US" sz="1600">
                <a:latin typeface="+mn-ea"/>
              </a:rPr>
              <a:t>함수와 리스트 내포</a:t>
            </a:r>
            <a:r>
              <a:rPr lang="en-US" altLang="ko-KR" sz="1600">
                <a:latin typeface="+mn-ea"/>
              </a:rPr>
              <a:t>(list comprehension)</a:t>
            </a:r>
            <a:r>
              <a:rPr lang="ko-KR" altLang="en-US" sz="1600">
                <a:latin typeface="+mn-ea"/>
              </a:rPr>
              <a:t>구문을 사용하면 쉽게 만들 수 있음</a:t>
            </a:r>
            <a:endParaRPr lang="en-US" altLang="ko-KR" sz="16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>
                <a:latin typeface="+mn-ea"/>
              </a:rPr>
              <a:t>zip() </a:t>
            </a:r>
            <a:r>
              <a:rPr lang="ko-KR" altLang="en-US" sz="1600">
                <a:latin typeface="+mn-ea"/>
              </a:rPr>
              <a:t>함수는 나열된 리스트 각각에서 하나씩 원소를 꺼내 반환함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42682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109618-2382-FDCF-F3E9-4C07A820D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9</a:t>
            </a:fld>
            <a:r>
              <a:rPr lang="ko-KR" altLang="en-US"/>
              <a:t> </a:t>
            </a:r>
            <a:r>
              <a:rPr lang="en-US" altLang="ko-KR"/>
              <a:t>/ 26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D156FA-8483-A635-14E5-A347B024B774}"/>
              </a:ext>
            </a:extLst>
          </p:cNvPr>
          <p:cNvSpPr txBox="1"/>
          <p:nvPr/>
        </p:nvSpPr>
        <p:spPr>
          <a:xfrm>
            <a:off x="192228" y="1006670"/>
            <a:ext cx="3671198" cy="593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첫 번째 머신러닝 프로그램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DA20A7-9C44-DB84-9136-08BF0881040D}"/>
              </a:ext>
            </a:extLst>
          </p:cNvPr>
          <p:cNvSpPr txBox="1"/>
          <p:nvPr/>
        </p:nvSpPr>
        <p:spPr>
          <a:xfrm>
            <a:off x="192228" y="100159"/>
            <a:ext cx="3228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3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마켓과 머신러닝</a:t>
            </a:r>
            <a:endParaRPr lang="ko-KR" altLang="en-US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493725-6102-3A53-ACDD-1A09262C8A2C}"/>
              </a:ext>
            </a:extLst>
          </p:cNvPr>
          <p:cNvSpPr txBox="1"/>
          <p:nvPr/>
        </p:nvSpPr>
        <p:spPr>
          <a:xfrm>
            <a:off x="660530" y="1578881"/>
            <a:ext cx="10807767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+mn-ea"/>
              </a:rPr>
              <a:t>머신러닝 패키지 </a:t>
            </a:r>
            <a:r>
              <a:rPr lang="ko-KR" altLang="en-US" sz="1600">
                <a:solidFill>
                  <a:srgbClr val="69258A"/>
                </a:solidFill>
                <a:latin typeface="+mn-ea"/>
              </a:rPr>
              <a:t>사이킷런</a:t>
            </a:r>
            <a:r>
              <a:rPr lang="en-US" altLang="ko-KR" sz="1600">
                <a:solidFill>
                  <a:srgbClr val="69258A"/>
                </a:solidFill>
                <a:latin typeface="+mn-ea"/>
              </a:rPr>
              <a:t>(scikit-learn)</a:t>
            </a:r>
            <a:r>
              <a:rPr lang="ko-KR" altLang="en-US" sz="1600">
                <a:latin typeface="+mn-ea"/>
              </a:rPr>
              <a:t>을 사용하기 위해 리스트를 세로 방향으로 늘어뜨린 </a:t>
            </a:r>
            <a:r>
              <a:rPr lang="en-US" altLang="ko-KR" sz="1600">
                <a:latin typeface="+mn-ea"/>
              </a:rPr>
              <a:t>2</a:t>
            </a:r>
            <a:r>
              <a:rPr lang="ko-KR" altLang="en-US" sz="1600">
                <a:latin typeface="+mn-ea"/>
              </a:rPr>
              <a:t>차원 리스트를 만들어야함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75633D-AC5D-D47D-2246-60FB5B82EBAF}"/>
              </a:ext>
            </a:extLst>
          </p:cNvPr>
          <p:cNvSpPr txBox="1"/>
          <p:nvPr/>
        </p:nvSpPr>
        <p:spPr>
          <a:xfrm>
            <a:off x="1161654" y="2005023"/>
            <a:ext cx="8673737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chemeClr val="accent6">
                    <a:lumMod val="40000"/>
                    <a:lumOff val="60000"/>
                  </a:schemeClr>
                </a:solidFill>
                <a:ea typeface="나눔스퀘어_ac Bold" panose="020B0600000101010101" pitchFamily="50" charset="-127"/>
              </a:rPr>
              <a:t>[[25.4, 242.0], [26.3, 290.0], [26.5, 340.0], [29.0, 363.0], [29.0, 430.0], [29.7, 450.0], [29.7, 500.0], [30.0, 390.0],</a:t>
            </a:r>
          </a:p>
          <a:p>
            <a:r>
              <a:rPr lang="en-US" altLang="ko-KR">
                <a:solidFill>
                  <a:schemeClr val="accent6">
                    <a:lumMod val="40000"/>
                    <a:lumOff val="60000"/>
                  </a:schemeClr>
                </a:solidFill>
                <a:ea typeface="나눔스퀘어_ac Bold" panose="020B0600000101010101" pitchFamily="50" charset="-127"/>
              </a:rPr>
              <a:t>                         ---------</a:t>
            </a:r>
            <a:r>
              <a:rPr lang="en-US" altLang="ko-KR" b="0" i="0">
                <a:solidFill>
                  <a:schemeClr val="accent6">
                    <a:lumMod val="40000"/>
                    <a:lumOff val="60000"/>
                  </a:schemeClr>
                </a:solidFill>
                <a:ea typeface="나눔스퀘어_ac Bold" panose="020B0600000101010101" pitchFamily="50" charset="-127"/>
              </a:rPr>
              <a:t>---------</a:t>
            </a:r>
          </a:p>
          <a:p>
            <a:r>
              <a:rPr lang="en-US" altLang="ko-KR" b="0" i="0">
                <a:solidFill>
                  <a:schemeClr val="accent6">
                    <a:lumMod val="40000"/>
                    <a:lumOff val="60000"/>
                  </a:schemeClr>
                </a:solidFill>
                <a:ea typeface="나눔스퀘어_ac Bold" panose="020B0600000101010101" pitchFamily="50" charset="-127"/>
              </a:rPr>
              <a:t>[9.8, 6.7], [10.5, 7.5], [10.6, 7.0], [11.0, 9.7], [11.2, 9.8], [11.3, 8.7], [11.8, 10.0], [11.8, 9.9], [12.0, 9.8], [12.2, 12.2], [12.4, 13.4], [13.0, 12.2], [14.3, 19.7], [15.0, 19.9]]</a:t>
            </a:r>
            <a:endParaRPr lang="ko-KR" altLang="en-US">
              <a:solidFill>
                <a:schemeClr val="accent6">
                  <a:lumMod val="40000"/>
                  <a:lumOff val="60000"/>
                </a:schemeClr>
              </a:solidFill>
              <a:ea typeface="나눔스퀘어_ac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4CFAB4-818C-8C09-6476-BD8B1CFACE1E}"/>
              </a:ext>
            </a:extLst>
          </p:cNvPr>
          <p:cNvSpPr txBox="1"/>
          <p:nvPr/>
        </p:nvSpPr>
        <p:spPr>
          <a:xfrm>
            <a:off x="660530" y="4009469"/>
            <a:ext cx="8146782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+mn-ea"/>
              </a:rPr>
              <a:t>머신러닝 알고리즘이 도미와 빙어를 구분하는 규칙을 찾기 위해 정답 데이터도 제공해야함</a:t>
            </a:r>
            <a:endParaRPr lang="en-US" altLang="ko-KR" sz="16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+mn-ea"/>
              </a:rPr>
              <a:t>도미는 </a:t>
            </a:r>
            <a:r>
              <a:rPr lang="en-US" altLang="ko-KR" sz="1600">
                <a:latin typeface="+mn-ea"/>
              </a:rPr>
              <a:t>1, </a:t>
            </a:r>
            <a:r>
              <a:rPr lang="ko-KR" altLang="en-US" sz="1600">
                <a:latin typeface="+mn-ea"/>
              </a:rPr>
              <a:t>빙어는 </a:t>
            </a:r>
            <a:r>
              <a:rPr lang="en-US" altLang="ko-KR" sz="1600">
                <a:latin typeface="+mn-ea"/>
              </a:rPr>
              <a:t>0</a:t>
            </a:r>
            <a:r>
              <a:rPr lang="ko-KR" altLang="en-US" sz="1600">
                <a:latin typeface="+mn-ea"/>
              </a:rPr>
              <a:t>으로 구분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D0649A8-0601-F9EC-815E-3A6AF1037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325" y="4804943"/>
            <a:ext cx="4020761" cy="7954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ED11746-4415-748C-3A72-76FB73DF10A2}"/>
              </a:ext>
            </a:extLst>
          </p:cNvPr>
          <p:cNvSpPr txBox="1"/>
          <p:nvPr/>
        </p:nvSpPr>
        <p:spPr>
          <a:xfrm>
            <a:off x="1245325" y="5604010"/>
            <a:ext cx="10282287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ea typeface="나눔스퀘어_ac Bold" panose="020B0600000101010101" pitchFamily="50" charset="-127"/>
              </a:rPr>
              <a:t>[1, 1, 1, 1, 1, 1, 1, 1, 1, 1, 1, 1, 1, 1, 1, 1, 1, 1, 1, 1, 1, 1, 1, 1, 1, 1, 1, 1, 1, 1, 1, 1, 1, 1, 1, 0, 0, 0, 0, 0, 0, 0, 0, 0, 0, 0, 0, 0, 0]</a:t>
            </a:r>
            <a:endParaRPr lang="ko-KR" altLang="en-US">
              <a:solidFill>
                <a:schemeClr val="accent6">
                  <a:lumMod val="40000"/>
                  <a:lumOff val="60000"/>
                </a:schemeClr>
              </a:solidFill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9980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 D2Coding">
      <a:majorFont>
        <a:latin typeface="D2Coding"/>
        <a:ea typeface="나눔스퀘어 네오 Bold"/>
        <a:cs typeface=""/>
      </a:majorFont>
      <a:minorFont>
        <a:latin typeface="D2Coding"/>
        <a:ea typeface="나눔스퀘어 네오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6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 D2Coding">
      <a:majorFont>
        <a:latin typeface="D2Coding"/>
        <a:ea typeface="나눔스퀘어 네오 Bold"/>
        <a:cs typeface=""/>
      </a:majorFont>
      <a:minorFont>
        <a:latin typeface="D2Coding"/>
        <a:ea typeface="나눔스퀘어 네오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1984</TotalTime>
  <Words>2753</Words>
  <Application>Microsoft Office PowerPoint</Application>
  <PresentationFormat>와이드스크린</PresentationFormat>
  <Paragraphs>278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D2Coding</vt:lpstr>
      <vt:lpstr>나눔스퀘어_ac Bold</vt:lpstr>
      <vt:lpstr>나눔스퀘어 네오 Regular</vt:lpstr>
      <vt:lpstr>Wingdings</vt:lpstr>
      <vt:lpstr>D2Coding</vt:lpstr>
      <vt:lpstr>Arial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</dc:title>
  <dc:creator>이 민규</dc:creator>
  <cp:lastModifiedBy>임영선</cp:lastModifiedBy>
  <cp:revision>78</cp:revision>
  <dcterms:created xsi:type="dcterms:W3CDTF">2022-03-07T11:10:45Z</dcterms:created>
  <dcterms:modified xsi:type="dcterms:W3CDTF">2024-05-03T06:59:55Z</dcterms:modified>
</cp:coreProperties>
</file>